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336" r:id="rId3"/>
    <p:sldId id="356" r:id="rId4"/>
    <p:sldId id="338" r:id="rId5"/>
    <p:sldId id="357" r:id="rId6"/>
    <p:sldId id="359" r:id="rId7"/>
    <p:sldId id="360" r:id="rId8"/>
    <p:sldId id="361" r:id="rId9"/>
    <p:sldId id="358" r:id="rId10"/>
    <p:sldId id="362" r:id="rId11"/>
    <p:sldId id="364" r:id="rId12"/>
    <p:sldId id="363" r:id="rId13"/>
    <p:sldId id="366" r:id="rId14"/>
    <p:sldId id="367" r:id="rId15"/>
    <p:sldId id="368" r:id="rId16"/>
    <p:sldId id="370" r:id="rId17"/>
    <p:sldId id="374" r:id="rId18"/>
    <p:sldId id="369" r:id="rId19"/>
    <p:sldId id="348" r:id="rId20"/>
    <p:sldId id="371" r:id="rId21"/>
    <p:sldId id="373" r:id="rId22"/>
    <p:sldId id="372"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25068"/>
    <a:srgbClr val="FCFCFC"/>
    <a:srgbClr val="555464"/>
    <a:srgbClr val="4B49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183" autoAdjust="0"/>
    <p:restoredTop sz="92735" autoAdjust="0"/>
  </p:normalViewPr>
  <p:slideViewPr>
    <p:cSldViewPr>
      <p:cViewPr varScale="1">
        <p:scale>
          <a:sx n="80" d="100"/>
          <a:sy n="80" d="100"/>
        </p:scale>
        <p:origin x="1771" y="53"/>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052239-6C6F-472F-B175-F0FADCEE2BD3}" type="datetimeFigureOut">
              <a:rPr lang="en-US" smtClean="0"/>
              <a:t>8/25/2021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4FF5570-FE69-4FDF-99DA-8CDE436443CD}" type="slidenum">
              <a:rPr lang="en-US" smtClean="0"/>
              <a:t>‹#›</a:t>
            </a:fld>
            <a:endParaRPr lang="en-US" dirty="0"/>
          </a:p>
        </p:txBody>
      </p:sp>
    </p:spTree>
    <p:extLst>
      <p:ext uri="{BB962C8B-B14F-4D97-AF65-F5344CB8AC3E}">
        <p14:creationId xmlns:p14="http://schemas.microsoft.com/office/powerpoint/2010/main" val="18800553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1143000" y="685800"/>
            <a:ext cx="4572000" cy="3429000"/>
          </a:xfrm>
        </p:spPr>
      </p:sp>
      <p:sp>
        <p:nvSpPr>
          <p:cNvPr id="3" name="備忘稿版面配置區 2"/>
          <p:cNvSpPr>
            <a:spLocks noGrp="1"/>
          </p:cNvSpPr>
          <p:nvPr>
            <p:ph type="body" idx="1"/>
          </p:nvPr>
        </p:nvSpPr>
        <p:spPr/>
        <p:txBody>
          <a:bodyPr/>
          <a:lstStyle/>
          <a:p>
            <a:r>
              <a:rPr lang="en-US" altLang="zh-TW" sz="1200" b="0" i="0" kern="1200" dirty="0">
                <a:solidFill>
                  <a:schemeClr val="tx1"/>
                </a:solidFill>
                <a:effectLst/>
                <a:latin typeface="+mn-lt"/>
                <a:ea typeface="+mn-ea"/>
                <a:cs typeface="+mn-cs"/>
              </a:rPr>
              <a:t>Gold, </a:t>
            </a:r>
            <a:r>
              <a:rPr lang="en-US" altLang="zh-TW" sz="1200" b="0" i="0" kern="1200" dirty="0" err="1">
                <a:solidFill>
                  <a:schemeClr val="tx1"/>
                </a:solidFill>
                <a:effectLst/>
                <a:latin typeface="+mn-lt"/>
                <a:ea typeface="+mn-ea"/>
                <a:cs typeface="+mn-cs"/>
              </a:rPr>
              <a:t>Körber</a:t>
            </a:r>
            <a:r>
              <a:rPr lang="en-US" altLang="zh-TW" sz="1200" b="0" i="0" kern="1200" dirty="0">
                <a:solidFill>
                  <a:schemeClr val="tx1"/>
                </a:solidFill>
                <a:effectLst/>
                <a:latin typeface="+mn-lt"/>
                <a:ea typeface="+mn-ea"/>
                <a:cs typeface="+mn-cs"/>
              </a:rPr>
              <a:t>, Lechner, &amp; </a:t>
            </a:r>
            <a:r>
              <a:rPr lang="en-US" altLang="zh-TW" sz="1200" b="0" i="0" kern="1200" dirty="0" err="1">
                <a:solidFill>
                  <a:schemeClr val="tx1"/>
                </a:solidFill>
                <a:effectLst/>
                <a:latin typeface="+mn-lt"/>
                <a:ea typeface="+mn-ea"/>
                <a:cs typeface="+mn-cs"/>
              </a:rPr>
              <a:t>Bengler</a:t>
            </a:r>
            <a:r>
              <a:rPr lang="en-US" altLang="zh-TW" sz="1200" b="0" i="0" kern="1200" dirty="0">
                <a:solidFill>
                  <a:schemeClr val="tx1"/>
                </a:solidFill>
                <a:effectLst/>
                <a:latin typeface="+mn-lt"/>
                <a:ea typeface="+mn-ea"/>
                <a:cs typeface="+mn-cs"/>
              </a:rPr>
              <a:t>. (2016).  </a:t>
            </a:r>
            <a:r>
              <a:rPr lang="en-US" altLang="zh-TW" sz="1200" b="0" i="1" kern="1200" dirty="0">
                <a:solidFill>
                  <a:schemeClr val="tx1"/>
                </a:solidFill>
                <a:effectLst/>
                <a:latin typeface="+mn-lt"/>
                <a:ea typeface="+mn-ea"/>
                <a:cs typeface="+mn-cs"/>
              </a:rPr>
              <a:t>Human factors</a:t>
            </a:r>
            <a:r>
              <a:rPr lang="en-US" altLang="zh-TW" sz="1200" b="0" i="0" kern="1200" dirty="0">
                <a:solidFill>
                  <a:schemeClr val="tx1"/>
                </a:solidFill>
                <a:effectLst/>
                <a:latin typeface="+mn-lt"/>
                <a:ea typeface="+mn-ea"/>
                <a:cs typeface="+mn-cs"/>
              </a:rPr>
              <a:t>, </a:t>
            </a:r>
            <a:r>
              <a:rPr lang="en-US" altLang="zh-TW" sz="1200" b="0" i="1" kern="1200" dirty="0">
                <a:solidFill>
                  <a:schemeClr val="tx1"/>
                </a:solidFill>
                <a:effectLst/>
                <a:latin typeface="+mn-lt"/>
                <a:ea typeface="+mn-ea"/>
                <a:cs typeface="+mn-cs"/>
              </a:rPr>
              <a:t>58</a:t>
            </a:r>
            <a:r>
              <a:rPr lang="en-US" altLang="zh-TW" sz="1200" b="0" i="0" kern="1200" dirty="0">
                <a:solidFill>
                  <a:schemeClr val="tx1"/>
                </a:solidFill>
                <a:effectLst/>
                <a:latin typeface="+mn-lt"/>
                <a:ea typeface="+mn-ea"/>
                <a:cs typeface="+mn-cs"/>
              </a:rPr>
              <a:t>(4), 642-652.</a:t>
            </a:r>
            <a:endParaRPr lang="zh-TW" altLang="en-US" dirty="0"/>
          </a:p>
        </p:txBody>
      </p:sp>
      <p:sp>
        <p:nvSpPr>
          <p:cNvPr id="4" name="投影片編號版面配置區 3"/>
          <p:cNvSpPr>
            <a:spLocks noGrp="1"/>
          </p:cNvSpPr>
          <p:nvPr>
            <p:ph type="sldNum" sz="quarter" idx="5"/>
          </p:nvPr>
        </p:nvSpPr>
        <p:spPr/>
        <p:txBody>
          <a:bodyPr/>
          <a:lstStyle/>
          <a:p>
            <a:fld id="{E4FF5570-FE69-4FDF-99DA-8CDE436443CD}" type="slidenum">
              <a:rPr lang="en-US" smtClean="0"/>
              <a:t>1</a:t>
            </a:fld>
            <a:endParaRPr lang="en-US" dirty="0"/>
          </a:p>
        </p:txBody>
      </p:sp>
    </p:spTree>
    <p:extLst>
      <p:ext uri="{BB962C8B-B14F-4D97-AF65-F5344CB8AC3E}">
        <p14:creationId xmlns:p14="http://schemas.microsoft.com/office/powerpoint/2010/main" val="37487404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1143000" y="685800"/>
            <a:ext cx="4572000" cy="3429000"/>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E4FF5570-FE69-4FDF-99DA-8CDE436443CD}" type="slidenum">
              <a:rPr lang="en-US" smtClean="0"/>
              <a:t>10</a:t>
            </a:fld>
            <a:endParaRPr lang="en-US" dirty="0"/>
          </a:p>
        </p:txBody>
      </p:sp>
    </p:spTree>
    <p:extLst>
      <p:ext uri="{BB962C8B-B14F-4D97-AF65-F5344CB8AC3E}">
        <p14:creationId xmlns:p14="http://schemas.microsoft.com/office/powerpoint/2010/main" val="2935018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1143000" y="685800"/>
            <a:ext cx="4572000" cy="3429000"/>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E4FF5570-FE69-4FDF-99DA-8CDE436443CD}" type="slidenum">
              <a:rPr lang="en-US" smtClean="0"/>
              <a:t>11</a:t>
            </a:fld>
            <a:endParaRPr lang="en-US" dirty="0"/>
          </a:p>
        </p:txBody>
      </p:sp>
    </p:spTree>
    <p:extLst>
      <p:ext uri="{BB962C8B-B14F-4D97-AF65-F5344CB8AC3E}">
        <p14:creationId xmlns:p14="http://schemas.microsoft.com/office/powerpoint/2010/main" val="2185141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1143000" y="685800"/>
            <a:ext cx="4572000" cy="3429000"/>
          </a:xfrm>
        </p:spPr>
      </p:sp>
      <p:sp>
        <p:nvSpPr>
          <p:cNvPr id="3" name="備忘稿版面配置區 2"/>
          <p:cNvSpPr>
            <a:spLocks noGrp="1"/>
          </p:cNvSpPr>
          <p:nvPr>
            <p:ph type="body" idx="1"/>
          </p:nvPr>
        </p:nvSpPr>
        <p:spPr/>
        <p:txBody>
          <a:bodyPr/>
          <a:lstStyle/>
          <a:p>
            <a:r>
              <a:rPr lang="zh-TW" altLang="zh-TW" sz="1200" kern="1200" dirty="0">
                <a:solidFill>
                  <a:schemeClr val="tx1"/>
                </a:solidFill>
                <a:effectLst/>
                <a:latin typeface="+mn-lt"/>
                <a:ea typeface="+mn-ea"/>
                <a:cs typeface="+mn-cs"/>
              </a:rPr>
              <a:t>自動化能夠進行縱向和橫向控制，因此他們將能夠將手從方向盤上移開，將腳從踏板上移開。此外，他們被告知不必監控自動化，儘管存在自動化無法處理的情況。在這些情況下，駕駛員被警告（即</a:t>
            </a:r>
            <a:r>
              <a:rPr lang="en-US" altLang="zh-TW" sz="1200" kern="1200" dirty="0">
                <a:solidFill>
                  <a:schemeClr val="tx1"/>
                </a:solidFill>
                <a:effectLst/>
                <a:latin typeface="+mn-lt"/>
                <a:ea typeface="+mn-ea"/>
                <a:cs typeface="+mn-cs"/>
              </a:rPr>
              <a:t> TOR</a:t>
            </a:r>
            <a:r>
              <a:rPr lang="zh-TW" altLang="zh-TW" sz="1200" kern="1200" dirty="0">
                <a:solidFill>
                  <a:schemeClr val="tx1"/>
                </a:solidFill>
                <a:effectLst/>
                <a:latin typeface="+mn-lt"/>
                <a:ea typeface="+mn-ea"/>
                <a:cs typeface="+mn-cs"/>
              </a:rPr>
              <a:t>）並且必須接管控制權。</a:t>
            </a:r>
            <a:endParaRPr lang="zh-TW" altLang="en-US" dirty="0"/>
          </a:p>
        </p:txBody>
      </p:sp>
      <p:sp>
        <p:nvSpPr>
          <p:cNvPr id="4" name="投影片編號版面配置區 3"/>
          <p:cNvSpPr>
            <a:spLocks noGrp="1"/>
          </p:cNvSpPr>
          <p:nvPr>
            <p:ph type="sldNum" sz="quarter" idx="10"/>
          </p:nvPr>
        </p:nvSpPr>
        <p:spPr/>
        <p:txBody>
          <a:bodyPr/>
          <a:lstStyle/>
          <a:p>
            <a:fld id="{E4FF5570-FE69-4FDF-99DA-8CDE436443CD}" type="slidenum">
              <a:rPr lang="en-US" smtClean="0"/>
              <a:t>12</a:t>
            </a:fld>
            <a:endParaRPr lang="en-US" dirty="0"/>
          </a:p>
        </p:txBody>
      </p:sp>
    </p:spTree>
    <p:extLst>
      <p:ext uri="{BB962C8B-B14F-4D97-AF65-F5344CB8AC3E}">
        <p14:creationId xmlns:p14="http://schemas.microsoft.com/office/powerpoint/2010/main" val="35129482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1143000" y="685800"/>
            <a:ext cx="4572000" cy="3429000"/>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E4FF5570-FE69-4FDF-99DA-8CDE436443CD}" type="slidenum">
              <a:rPr lang="en-US" smtClean="0"/>
              <a:t>13</a:t>
            </a:fld>
            <a:endParaRPr lang="en-US" dirty="0"/>
          </a:p>
        </p:txBody>
      </p:sp>
    </p:spTree>
    <p:extLst>
      <p:ext uri="{BB962C8B-B14F-4D97-AF65-F5344CB8AC3E}">
        <p14:creationId xmlns:p14="http://schemas.microsoft.com/office/powerpoint/2010/main" val="24469018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1143000" y="685800"/>
            <a:ext cx="4572000" cy="3429000"/>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E4FF5570-FE69-4FDF-99DA-8CDE436443CD}" type="slidenum">
              <a:rPr lang="en-US" smtClean="0"/>
              <a:t>14</a:t>
            </a:fld>
            <a:endParaRPr lang="en-US" dirty="0"/>
          </a:p>
        </p:txBody>
      </p:sp>
    </p:spTree>
    <p:extLst>
      <p:ext uri="{BB962C8B-B14F-4D97-AF65-F5344CB8AC3E}">
        <p14:creationId xmlns:p14="http://schemas.microsoft.com/office/powerpoint/2010/main" val="4513958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1143000" y="685800"/>
            <a:ext cx="4572000" cy="3429000"/>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E4FF5570-FE69-4FDF-99DA-8CDE436443CD}" type="slidenum">
              <a:rPr lang="en-US" smtClean="0"/>
              <a:t>15</a:t>
            </a:fld>
            <a:endParaRPr lang="en-US" dirty="0"/>
          </a:p>
        </p:txBody>
      </p:sp>
    </p:spTree>
    <p:extLst>
      <p:ext uri="{BB962C8B-B14F-4D97-AF65-F5344CB8AC3E}">
        <p14:creationId xmlns:p14="http://schemas.microsoft.com/office/powerpoint/2010/main" val="5432070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1143000" y="685800"/>
            <a:ext cx="4572000" cy="3429000"/>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E4FF5570-FE69-4FDF-99DA-8CDE436443CD}" type="slidenum">
              <a:rPr lang="en-US" smtClean="0"/>
              <a:t>16</a:t>
            </a:fld>
            <a:endParaRPr lang="en-US" dirty="0"/>
          </a:p>
        </p:txBody>
      </p:sp>
    </p:spTree>
    <p:extLst>
      <p:ext uri="{BB962C8B-B14F-4D97-AF65-F5344CB8AC3E}">
        <p14:creationId xmlns:p14="http://schemas.microsoft.com/office/powerpoint/2010/main" val="14990182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1143000" y="685800"/>
            <a:ext cx="4572000" cy="3429000"/>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E4FF5570-FE69-4FDF-99DA-8CDE436443CD}" type="slidenum">
              <a:rPr lang="en-US" smtClean="0"/>
              <a:t>17</a:t>
            </a:fld>
            <a:endParaRPr lang="en-US" dirty="0"/>
          </a:p>
        </p:txBody>
      </p:sp>
    </p:spTree>
    <p:extLst>
      <p:ext uri="{BB962C8B-B14F-4D97-AF65-F5344CB8AC3E}">
        <p14:creationId xmlns:p14="http://schemas.microsoft.com/office/powerpoint/2010/main" val="33069516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1143000" y="685800"/>
            <a:ext cx="4572000" cy="3429000"/>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E4FF5570-FE69-4FDF-99DA-8CDE436443CD}" type="slidenum">
              <a:rPr lang="en-US" smtClean="0"/>
              <a:t>18</a:t>
            </a:fld>
            <a:endParaRPr lang="en-US" dirty="0"/>
          </a:p>
        </p:txBody>
      </p:sp>
    </p:spTree>
    <p:extLst>
      <p:ext uri="{BB962C8B-B14F-4D97-AF65-F5344CB8AC3E}">
        <p14:creationId xmlns:p14="http://schemas.microsoft.com/office/powerpoint/2010/main" val="29668927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1143000" y="685800"/>
            <a:ext cx="4572000" cy="3429000"/>
          </a:xfrm>
        </p:spPr>
      </p:sp>
      <p:sp>
        <p:nvSpPr>
          <p:cNvPr id="3" name="備忘稿版面配置區 2"/>
          <p:cNvSpPr>
            <a:spLocks noGrp="1"/>
          </p:cNvSpPr>
          <p:nvPr>
            <p:ph type="body" idx="1"/>
          </p:nvPr>
        </p:nvSpPr>
        <p:spPr/>
        <p:txBody>
          <a:bodyPr/>
          <a:lstStyle/>
          <a:p>
            <a:r>
              <a:rPr lang="zh-TW" altLang="zh-TW" sz="1800" dirty="0">
                <a:effectLst/>
                <a:latin typeface="Times New Roman" panose="02020603050405020304" pitchFamily="18" charset="0"/>
                <a:ea typeface="標楷體" panose="03000509000000000000" pitchFamily="65" charset="-120"/>
                <a:cs typeface="Times New Roman" panose="02020603050405020304" pitchFamily="18" charset="0"/>
              </a:rPr>
              <a:t>當</a:t>
            </a:r>
            <a:r>
              <a:rPr lang="zh-TW" altLang="zh-TW" sz="1800" dirty="0">
                <a:effectLst/>
                <a:highlight>
                  <a:srgbClr val="FFFF00"/>
                </a:highlight>
                <a:latin typeface="Times New Roman" panose="02020603050405020304" pitchFamily="18" charset="0"/>
                <a:ea typeface="標楷體" panose="03000509000000000000" pitchFamily="65" charset="-120"/>
                <a:cs typeface="Times New Roman" panose="02020603050405020304" pitchFamily="18" charset="0"/>
              </a:rPr>
              <a:t>參與者在參與自動駕駛時撥打電話時，制動反應時間會縮短</a:t>
            </a:r>
            <a:endParaRPr lang="en-US" altLang="zh-TW" sz="1800" dirty="0">
              <a:effectLst/>
              <a:highlight>
                <a:srgbClr val="FFFF00"/>
              </a:highlight>
              <a:latin typeface="Times New Roman" panose="02020603050405020304" pitchFamily="18" charset="0"/>
              <a:ea typeface="標楷體" panose="03000509000000000000" pitchFamily="65" charset="-12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dirty="0">
                <a:solidFill>
                  <a:schemeClr val="tx2">
                    <a:lumMod val="75000"/>
                  </a:schemeClr>
                </a:solidFill>
                <a:highlight>
                  <a:srgbClr val="FFFF00"/>
                </a:highlight>
                <a:latin typeface="+mn-ea"/>
              </a:rPr>
              <a:t>可以說，更長的接管時間實際上表明反應更好，因為參與者在開始操作之前花費了必要的時間來重新獲得態勢感知</a:t>
            </a:r>
            <a:endParaRPr lang="en-US" altLang="zh-TW" sz="1200" dirty="0">
              <a:solidFill>
                <a:schemeClr val="tx2">
                  <a:lumMod val="75000"/>
                </a:schemeClr>
              </a:solidFill>
              <a:highlight>
                <a:srgbClr val="FFFF00"/>
              </a:highlight>
              <a:latin typeface="+mn-ea"/>
            </a:endParaRPr>
          </a:p>
          <a:p>
            <a:endParaRPr lang="zh-TW" altLang="en-US" dirty="0"/>
          </a:p>
        </p:txBody>
      </p:sp>
      <p:sp>
        <p:nvSpPr>
          <p:cNvPr id="4" name="投影片編號版面配置區 3"/>
          <p:cNvSpPr>
            <a:spLocks noGrp="1"/>
          </p:cNvSpPr>
          <p:nvPr>
            <p:ph type="sldNum" sz="quarter" idx="10"/>
          </p:nvPr>
        </p:nvSpPr>
        <p:spPr/>
        <p:txBody>
          <a:bodyPr/>
          <a:lstStyle/>
          <a:p>
            <a:fld id="{E4FF5570-FE69-4FDF-99DA-8CDE436443CD}" type="slidenum">
              <a:rPr lang="en-US" smtClean="0"/>
              <a:t>19</a:t>
            </a:fld>
            <a:endParaRPr lang="en-US" dirty="0"/>
          </a:p>
        </p:txBody>
      </p:sp>
    </p:spTree>
    <p:extLst>
      <p:ext uri="{BB962C8B-B14F-4D97-AF65-F5344CB8AC3E}">
        <p14:creationId xmlns:p14="http://schemas.microsoft.com/office/powerpoint/2010/main" val="16520787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1143000" y="685800"/>
            <a:ext cx="4572000" cy="3429000"/>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E4FF5570-FE69-4FDF-99DA-8CDE436443CD}" type="slidenum">
              <a:rPr lang="en-US" smtClean="0"/>
              <a:t>2</a:t>
            </a:fld>
            <a:endParaRPr lang="en-US" dirty="0"/>
          </a:p>
        </p:txBody>
      </p:sp>
    </p:spTree>
    <p:extLst>
      <p:ext uri="{BB962C8B-B14F-4D97-AF65-F5344CB8AC3E}">
        <p14:creationId xmlns:p14="http://schemas.microsoft.com/office/powerpoint/2010/main" val="28862857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1143000" y="685800"/>
            <a:ext cx="4572000" cy="3429000"/>
          </a:xfrm>
        </p:spPr>
      </p:sp>
      <p:sp>
        <p:nvSpPr>
          <p:cNvPr id="3" name="備忘稿版面配置區 2"/>
          <p:cNvSpPr>
            <a:spLocks noGrp="1"/>
          </p:cNvSpPr>
          <p:nvPr>
            <p:ph type="body" idx="1"/>
          </p:nvPr>
        </p:nvSpPr>
        <p:spPr/>
        <p:txBody>
          <a:bodyPr/>
          <a:lstStyle/>
          <a:p>
            <a:r>
              <a:rPr lang="zh-TW" altLang="zh-TW" sz="1800" dirty="0">
                <a:effectLst/>
                <a:latin typeface="Times New Roman" panose="02020603050405020304" pitchFamily="18" charset="0"/>
                <a:ea typeface="標楷體" panose="03000509000000000000" pitchFamily="65" charset="-120"/>
                <a:cs typeface="Times New Roman" panose="02020603050405020304" pitchFamily="18" charset="0"/>
              </a:rPr>
              <a:t>當</a:t>
            </a:r>
            <a:r>
              <a:rPr lang="zh-TW" altLang="zh-TW" sz="1800" dirty="0">
                <a:effectLst/>
                <a:highlight>
                  <a:srgbClr val="FFFF00"/>
                </a:highlight>
                <a:latin typeface="Times New Roman" panose="02020603050405020304" pitchFamily="18" charset="0"/>
                <a:ea typeface="標楷體" panose="03000509000000000000" pitchFamily="65" charset="-120"/>
                <a:cs typeface="Times New Roman" panose="02020603050405020304" pitchFamily="18" charset="0"/>
              </a:rPr>
              <a:t>參與者在參與自動駕駛時撥打電話時，制動反應時間會縮短</a:t>
            </a:r>
            <a:endParaRPr lang="zh-TW" altLang="en-US" dirty="0"/>
          </a:p>
        </p:txBody>
      </p:sp>
      <p:sp>
        <p:nvSpPr>
          <p:cNvPr id="4" name="投影片編號版面配置區 3"/>
          <p:cNvSpPr>
            <a:spLocks noGrp="1"/>
          </p:cNvSpPr>
          <p:nvPr>
            <p:ph type="sldNum" sz="quarter" idx="10"/>
          </p:nvPr>
        </p:nvSpPr>
        <p:spPr/>
        <p:txBody>
          <a:bodyPr/>
          <a:lstStyle/>
          <a:p>
            <a:fld id="{E4FF5570-FE69-4FDF-99DA-8CDE436443CD}" type="slidenum">
              <a:rPr lang="en-US" smtClean="0"/>
              <a:t>20</a:t>
            </a:fld>
            <a:endParaRPr lang="en-US" dirty="0"/>
          </a:p>
        </p:txBody>
      </p:sp>
    </p:spTree>
    <p:extLst>
      <p:ext uri="{BB962C8B-B14F-4D97-AF65-F5344CB8AC3E}">
        <p14:creationId xmlns:p14="http://schemas.microsoft.com/office/powerpoint/2010/main" val="36692265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1143000" y="685800"/>
            <a:ext cx="4572000" cy="3429000"/>
          </a:xfrm>
        </p:spPr>
      </p:sp>
      <p:sp>
        <p:nvSpPr>
          <p:cNvPr id="3" name="備忘稿版面配置區 2"/>
          <p:cNvSpPr>
            <a:spLocks noGrp="1"/>
          </p:cNvSpPr>
          <p:nvPr>
            <p:ph type="body" idx="1"/>
          </p:nvPr>
        </p:nvSpPr>
        <p:spPr/>
        <p:txBody>
          <a:bodyPr/>
          <a:lstStyle/>
          <a:p>
            <a:r>
              <a:rPr lang="zh-TW" altLang="zh-TW" sz="1800" dirty="0">
                <a:effectLst/>
                <a:latin typeface="Times New Roman" panose="02020603050405020304" pitchFamily="18" charset="0"/>
                <a:ea typeface="標楷體" panose="03000509000000000000" pitchFamily="65" charset="-120"/>
                <a:cs typeface="Times New Roman" panose="02020603050405020304" pitchFamily="18" charset="0"/>
              </a:rPr>
              <a:t>當</a:t>
            </a:r>
            <a:r>
              <a:rPr lang="zh-TW" altLang="zh-TW" sz="1800" dirty="0">
                <a:effectLst/>
                <a:highlight>
                  <a:srgbClr val="FFFF00"/>
                </a:highlight>
                <a:latin typeface="Times New Roman" panose="02020603050405020304" pitchFamily="18" charset="0"/>
                <a:ea typeface="標楷體" panose="03000509000000000000" pitchFamily="65" charset="-120"/>
                <a:cs typeface="Times New Roman" panose="02020603050405020304" pitchFamily="18" charset="0"/>
              </a:rPr>
              <a:t>參與者在參與自動駕駛時撥打電話時，制動反應時間會縮短</a:t>
            </a:r>
            <a:endParaRPr lang="zh-TW" altLang="en-US" dirty="0"/>
          </a:p>
        </p:txBody>
      </p:sp>
      <p:sp>
        <p:nvSpPr>
          <p:cNvPr id="4" name="投影片編號版面配置區 3"/>
          <p:cNvSpPr>
            <a:spLocks noGrp="1"/>
          </p:cNvSpPr>
          <p:nvPr>
            <p:ph type="sldNum" sz="quarter" idx="10"/>
          </p:nvPr>
        </p:nvSpPr>
        <p:spPr/>
        <p:txBody>
          <a:bodyPr/>
          <a:lstStyle/>
          <a:p>
            <a:fld id="{E4FF5570-FE69-4FDF-99DA-8CDE436443CD}" type="slidenum">
              <a:rPr lang="en-US" smtClean="0"/>
              <a:t>21</a:t>
            </a:fld>
            <a:endParaRPr lang="en-US" dirty="0"/>
          </a:p>
        </p:txBody>
      </p:sp>
    </p:spTree>
    <p:extLst>
      <p:ext uri="{BB962C8B-B14F-4D97-AF65-F5344CB8AC3E}">
        <p14:creationId xmlns:p14="http://schemas.microsoft.com/office/powerpoint/2010/main" val="39828785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1143000" y="685800"/>
            <a:ext cx="4572000" cy="3429000"/>
          </a:xfrm>
        </p:spPr>
      </p:sp>
      <p:sp>
        <p:nvSpPr>
          <p:cNvPr id="3" name="備忘稿版面配置區 2"/>
          <p:cNvSpPr>
            <a:spLocks noGrp="1"/>
          </p:cNvSpPr>
          <p:nvPr>
            <p:ph type="body" idx="1"/>
          </p:nvPr>
        </p:nvSpPr>
        <p:spPr/>
        <p:txBody>
          <a:bodyPr/>
          <a:lstStyle/>
          <a:p>
            <a:r>
              <a:rPr lang="zh-TW" altLang="zh-TW" sz="1800" dirty="0">
                <a:effectLst/>
                <a:latin typeface="Times New Roman" panose="02020603050405020304" pitchFamily="18" charset="0"/>
                <a:ea typeface="標楷體" panose="03000509000000000000" pitchFamily="65" charset="-120"/>
                <a:cs typeface="Times New Roman" panose="02020603050405020304" pitchFamily="18" charset="0"/>
              </a:rPr>
              <a:t>當</a:t>
            </a:r>
            <a:r>
              <a:rPr lang="zh-TW" altLang="zh-TW" sz="1800" dirty="0">
                <a:effectLst/>
                <a:highlight>
                  <a:srgbClr val="FFFF00"/>
                </a:highlight>
                <a:latin typeface="Times New Roman" panose="02020603050405020304" pitchFamily="18" charset="0"/>
                <a:ea typeface="標楷體" panose="03000509000000000000" pitchFamily="65" charset="-120"/>
                <a:cs typeface="Times New Roman" panose="02020603050405020304" pitchFamily="18" charset="0"/>
              </a:rPr>
              <a:t>參與者在參與自動駕駛時撥打電話時，制動反應時間會縮短</a:t>
            </a:r>
            <a:endParaRPr lang="zh-TW" altLang="en-US" dirty="0"/>
          </a:p>
        </p:txBody>
      </p:sp>
      <p:sp>
        <p:nvSpPr>
          <p:cNvPr id="4" name="投影片編號版面配置區 3"/>
          <p:cNvSpPr>
            <a:spLocks noGrp="1"/>
          </p:cNvSpPr>
          <p:nvPr>
            <p:ph type="sldNum" sz="quarter" idx="10"/>
          </p:nvPr>
        </p:nvSpPr>
        <p:spPr/>
        <p:txBody>
          <a:bodyPr/>
          <a:lstStyle/>
          <a:p>
            <a:fld id="{E4FF5570-FE69-4FDF-99DA-8CDE436443CD}" type="slidenum">
              <a:rPr lang="en-US" smtClean="0"/>
              <a:t>22</a:t>
            </a:fld>
            <a:endParaRPr lang="en-US" dirty="0"/>
          </a:p>
        </p:txBody>
      </p:sp>
    </p:spTree>
    <p:extLst>
      <p:ext uri="{BB962C8B-B14F-4D97-AF65-F5344CB8AC3E}">
        <p14:creationId xmlns:p14="http://schemas.microsoft.com/office/powerpoint/2010/main" val="23849524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1143000" y="685800"/>
            <a:ext cx="4572000" cy="3429000"/>
          </a:xfrm>
        </p:spPr>
      </p:sp>
      <p:sp>
        <p:nvSpPr>
          <p:cNvPr id="3" name="備忘稿版面配置區 2"/>
          <p:cNvSpPr>
            <a:spLocks noGrp="1"/>
          </p:cNvSpPr>
          <p:nvPr>
            <p:ph type="body" idx="1"/>
          </p:nvPr>
        </p:nvSpPr>
        <p:spPr/>
        <p:txBody>
          <a:bodyPr/>
          <a:lstStyle/>
          <a:p>
            <a:r>
              <a:rPr lang="zh-TW" altLang="en-US" dirty="0"/>
              <a:t>沒有鑑別度了</a:t>
            </a:r>
          </a:p>
        </p:txBody>
      </p:sp>
      <p:sp>
        <p:nvSpPr>
          <p:cNvPr id="4" name="投影片編號版面配置區 3"/>
          <p:cNvSpPr>
            <a:spLocks noGrp="1"/>
          </p:cNvSpPr>
          <p:nvPr>
            <p:ph type="sldNum" sz="quarter" idx="10"/>
          </p:nvPr>
        </p:nvSpPr>
        <p:spPr/>
        <p:txBody>
          <a:bodyPr/>
          <a:lstStyle/>
          <a:p>
            <a:fld id="{E4FF5570-FE69-4FDF-99DA-8CDE436443CD}" type="slidenum">
              <a:rPr lang="en-US" smtClean="0"/>
              <a:t>3</a:t>
            </a:fld>
            <a:endParaRPr lang="en-US" dirty="0"/>
          </a:p>
        </p:txBody>
      </p:sp>
    </p:spTree>
    <p:extLst>
      <p:ext uri="{BB962C8B-B14F-4D97-AF65-F5344CB8AC3E}">
        <p14:creationId xmlns:p14="http://schemas.microsoft.com/office/powerpoint/2010/main" val="39541996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1143000" y="685800"/>
            <a:ext cx="4572000" cy="3429000"/>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E4FF5570-FE69-4FDF-99DA-8CDE436443CD}" type="slidenum">
              <a:rPr lang="en-US" smtClean="0"/>
              <a:t>4</a:t>
            </a:fld>
            <a:endParaRPr lang="en-US" dirty="0"/>
          </a:p>
        </p:txBody>
      </p:sp>
    </p:spTree>
    <p:extLst>
      <p:ext uri="{BB962C8B-B14F-4D97-AF65-F5344CB8AC3E}">
        <p14:creationId xmlns:p14="http://schemas.microsoft.com/office/powerpoint/2010/main" val="16034697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1143000" y="685800"/>
            <a:ext cx="4572000" cy="3429000"/>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E4FF5570-FE69-4FDF-99DA-8CDE436443CD}" type="slidenum">
              <a:rPr lang="en-US" smtClean="0"/>
              <a:t>5</a:t>
            </a:fld>
            <a:endParaRPr lang="en-US" dirty="0"/>
          </a:p>
        </p:txBody>
      </p:sp>
    </p:spTree>
    <p:extLst>
      <p:ext uri="{BB962C8B-B14F-4D97-AF65-F5344CB8AC3E}">
        <p14:creationId xmlns:p14="http://schemas.microsoft.com/office/powerpoint/2010/main" val="3845707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1143000" y="685800"/>
            <a:ext cx="4572000" cy="3429000"/>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E4FF5570-FE69-4FDF-99DA-8CDE436443CD}" type="slidenum">
              <a:rPr lang="en-US" smtClean="0"/>
              <a:t>6</a:t>
            </a:fld>
            <a:endParaRPr lang="en-US" dirty="0"/>
          </a:p>
        </p:txBody>
      </p:sp>
    </p:spTree>
    <p:extLst>
      <p:ext uri="{BB962C8B-B14F-4D97-AF65-F5344CB8AC3E}">
        <p14:creationId xmlns:p14="http://schemas.microsoft.com/office/powerpoint/2010/main" val="18231293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1143000" y="685800"/>
            <a:ext cx="4572000" cy="3429000"/>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E4FF5570-FE69-4FDF-99DA-8CDE436443CD}" type="slidenum">
              <a:rPr lang="en-US" smtClean="0"/>
              <a:t>7</a:t>
            </a:fld>
            <a:endParaRPr lang="en-US" dirty="0"/>
          </a:p>
        </p:txBody>
      </p:sp>
    </p:spTree>
    <p:extLst>
      <p:ext uri="{BB962C8B-B14F-4D97-AF65-F5344CB8AC3E}">
        <p14:creationId xmlns:p14="http://schemas.microsoft.com/office/powerpoint/2010/main" val="42163849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1143000" y="685800"/>
            <a:ext cx="4572000" cy="3429000"/>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E4FF5570-FE69-4FDF-99DA-8CDE436443CD}" type="slidenum">
              <a:rPr lang="en-US" smtClean="0"/>
              <a:t>8</a:t>
            </a:fld>
            <a:endParaRPr lang="en-US" dirty="0"/>
          </a:p>
        </p:txBody>
      </p:sp>
    </p:spTree>
    <p:extLst>
      <p:ext uri="{BB962C8B-B14F-4D97-AF65-F5344CB8AC3E}">
        <p14:creationId xmlns:p14="http://schemas.microsoft.com/office/powerpoint/2010/main" val="18297876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1143000" y="685800"/>
            <a:ext cx="4572000" cy="3429000"/>
          </a:xfrm>
        </p:spPr>
      </p:sp>
      <p:sp>
        <p:nvSpPr>
          <p:cNvPr id="3" name="備忘稿版面配置區 2"/>
          <p:cNvSpPr>
            <a:spLocks noGrp="1"/>
          </p:cNvSpPr>
          <p:nvPr>
            <p:ph type="body" idx="1"/>
          </p:nvPr>
        </p:nvSpPr>
        <p:spPr/>
        <p:txBody>
          <a:bodyPr/>
          <a:lstStyle/>
          <a:p>
            <a:r>
              <a:rPr lang="zh-TW" altLang="zh-TW" sz="1200" kern="1200" dirty="0">
                <a:solidFill>
                  <a:schemeClr val="tx1"/>
                </a:solidFill>
                <a:effectLst/>
                <a:latin typeface="+mn-lt"/>
                <a:ea typeface="+mn-ea"/>
                <a:cs typeface="+mn-cs"/>
              </a:rPr>
              <a:t>自動化能夠進行縱向和橫向控制，因此他們將能夠將手從方向盤上移開，將腳從踏板上移開。此外，他們被告知不必監控自動化，儘管存在自動化無法處理的情況。在這些情況下，駕駛員被警告（即</a:t>
            </a:r>
            <a:r>
              <a:rPr lang="en-US" altLang="zh-TW" sz="1200" kern="1200" dirty="0">
                <a:solidFill>
                  <a:schemeClr val="tx1"/>
                </a:solidFill>
                <a:effectLst/>
                <a:latin typeface="+mn-lt"/>
                <a:ea typeface="+mn-ea"/>
                <a:cs typeface="+mn-cs"/>
              </a:rPr>
              <a:t> TOR</a:t>
            </a:r>
            <a:r>
              <a:rPr lang="zh-TW" altLang="zh-TW" sz="1200" kern="1200" dirty="0">
                <a:solidFill>
                  <a:schemeClr val="tx1"/>
                </a:solidFill>
                <a:effectLst/>
                <a:latin typeface="+mn-lt"/>
                <a:ea typeface="+mn-ea"/>
                <a:cs typeface="+mn-cs"/>
              </a:rPr>
              <a:t>）並且必須接管控制權。</a:t>
            </a:r>
            <a:endParaRPr lang="zh-TW" altLang="en-US" dirty="0"/>
          </a:p>
        </p:txBody>
      </p:sp>
      <p:sp>
        <p:nvSpPr>
          <p:cNvPr id="4" name="投影片編號版面配置區 3"/>
          <p:cNvSpPr>
            <a:spLocks noGrp="1"/>
          </p:cNvSpPr>
          <p:nvPr>
            <p:ph type="sldNum" sz="quarter" idx="10"/>
          </p:nvPr>
        </p:nvSpPr>
        <p:spPr/>
        <p:txBody>
          <a:bodyPr/>
          <a:lstStyle/>
          <a:p>
            <a:fld id="{E4FF5570-FE69-4FDF-99DA-8CDE436443CD}" type="slidenum">
              <a:rPr lang="en-US" smtClean="0"/>
              <a:t>9</a:t>
            </a:fld>
            <a:endParaRPr lang="en-US" dirty="0"/>
          </a:p>
        </p:txBody>
      </p:sp>
    </p:spTree>
    <p:extLst>
      <p:ext uri="{BB962C8B-B14F-4D97-AF65-F5344CB8AC3E}">
        <p14:creationId xmlns:p14="http://schemas.microsoft.com/office/powerpoint/2010/main" val="8164813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9F42ADB-7D30-4CDA-A166-333DE990463F}" type="datetimeFigureOut">
              <a:rPr lang="en-US" smtClean="0"/>
              <a:t>8/25/2021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10D5614-B734-4280-8F57-1D4947433C97}" type="slidenum">
              <a:rPr lang="en-US" smtClean="0"/>
              <a:t>‹#›</a:t>
            </a:fld>
            <a:endParaRPr lang="en-US" dirty="0"/>
          </a:p>
        </p:txBody>
      </p:sp>
    </p:spTree>
    <p:extLst>
      <p:ext uri="{BB962C8B-B14F-4D97-AF65-F5344CB8AC3E}">
        <p14:creationId xmlns:p14="http://schemas.microsoft.com/office/powerpoint/2010/main" val="6495987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F42ADB-7D30-4CDA-A166-333DE990463F}" type="datetimeFigureOut">
              <a:rPr lang="en-US" smtClean="0"/>
              <a:t>8/25/2021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10D5614-B734-4280-8F57-1D4947433C97}" type="slidenum">
              <a:rPr lang="en-US" smtClean="0"/>
              <a:t>‹#›</a:t>
            </a:fld>
            <a:endParaRPr lang="en-US" dirty="0"/>
          </a:p>
        </p:txBody>
      </p:sp>
    </p:spTree>
    <p:extLst>
      <p:ext uri="{BB962C8B-B14F-4D97-AF65-F5344CB8AC3E}">
        <p14:creationId xmlns:p14="http://schemas.microsoft.com/office/powerpoint/2010/main" val="2062187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69F42ADB-7D30-4CDA-A166-333DE990463F}" type="datetimeFigureOut">
              <a:rPr lang="en-US" smtClean="0"/>
              <a:t>8/25/2021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10D5614-B734-4280-8F57-1D4947433C97}" type="slidenum">
              <a:rPr lang="en-US" smtClean="0"/>
              <a:t>‹#›</a:t>
            </a:fld>
            <a:endParaRPr lang="en-US" dirty="0"/>
          </a:p>
        </p:txBody>
      </p:sp>
      <p:sp>
        <p:nvSpPr>
          <p:cNvPr id="8" name="Text Placeholder 2"/>
          <p:cNvSpPr>
            <a:spLocks noGrp="1"/>
          </p:cNvSpPr>
          <p:nvPr>
            <p:ph idx="1"/>
          </p:nvPr>
        </p:nvSpPr>
        <p:spPr>
          <a:xfrm>
            <a:off x="457200" y="1600203"/>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20619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5"/>
            <a:ext cx="4040188" cy="639763"/>
          </a:xfrm>
        </p:spPr>
        <p:txBody>
          <a:bodyPr anchor="b"/>
          <a:lstStyle>
            <a:lvl1pPr marL="0" indent="0">
              <a:buNone/>
              <a:defRPr sz="1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1600"/>
            </a:lvl1pPr>
            <a:lvl2pPr>
              <a:defRPr sz="1400"/>
            </a:lvl2pPr>
            <a:lvl3pPr>
              <a:defRPr sz="1200"/>
            </a:lvl3pPr>
            <a:lvl4pPr>
              <a:defRPr sz="1100"/>
            </a:lvl4pPr>
            <a:lvl5pPr>
              <a:defRPr sz="11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535115"/>
            <a:ext cx="4041775" cy="639763"/>
          </a:xfrm>
        </p:spPr>
        <p:txBody>
          <a:bodyPr anchor="b"/>
          <a:lstStyle>
            <a:lvl1pPr marL="0" indent="0">
              <a:buNone/>
              <a:defRPr sz="1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2174875"/>
            <a:ext cx="4041775" cy="3951288"/>
          </a:xfrm>
        </p:spPr>
        <p:txBody>
          <a:bodyPr>
            <a:normAutofit/>
          </a:bodyPr>
          <a:lstStyle>
            <a:lvl1pPr>
              <a:defRPr sz="1600"/>
            </a:lvl1pPr>
            <a:lvl2pPr>
              <a:defRPr sz="1400"/>
            </a:lvl2pPr>
            <a:lvl3pPr>
              <a:defRPr sz="1200"/>
            </a:lvl3pPr>
            <a:lvl4pPr>
              <a:defRPr sz="1100"/>
            </a:lvl4pPr>
            <a:lvl5pPr>
              <a:defRPr sz="11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9F42ADB-7D30-4CDA-A166-333DE990463F}" type="datetimeFigureOut">
              <a:rPr lang="en-US" smtClean="0"/>
              <a:t>8/25/2021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10D5614-B734-4280-8F57-1D4947433C97}" type="slidenum">
              <a:rPr lang="en-US" smtClean="0"/>
              <a:t>‹#›</a:t>
            </a:fld>
            <a:endParaRPr lang="en-US" dirty="0"/>
          </a:p>
        </p:txBody>
      </p:sp>
    </p:spTree>
    <p:extLst>
      <p:ext uri="{BB962C8B-B14F-4D97-AF65-F5344CB8AC3E}">
        <p14:creationId xmlns:p14="http://schemas.microsoft.com/office/powerpoint/2010/main" val="8902181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9F42ADB-7D30-4CDA-A166-333DE990463F}" type="datetimeFigureOut">
              <a:rPr lang="en-US" smtClean="0"/>
              <a:t>8/25/2021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10D5614-B734-4280-8F57-1D4947433C97}" type="slidenum">
              <a:rPr lang="en-US" smtClean="0"/>
              <a:t>‹#›</a:t>
            </a:fld>
            <a:endParaRPr lang="en-US" dirty="0"/>
          </a:p>
        </p:txBody>
      </p:sp>
      <p:sp>
        <p:nvSpPr>
          <p:cNvPr id="6" name="TextBox 5"/>
          <p:cNvSpPr txBox="1"/>
          <p:nvPr userDrawn="1"/>
        </p:nvSpPr>
        <p:spPr>
          <a:xfrm>
            <a:off x="467546" y="1604797"/>
            <a:ext cx="184731" cy="369332"/>
          </a:xfrm>
          <a:prstGeom prst="rect">
            <a:avLst/>
          </a:prstGeom>
          <a:noFill/>
        </p:spPr>
        <p:txBody>
          <a:bodyPr wrap="none" rtlCol="0">
            <a:spAutoFit/>
          </a:bodyPr>
          <a:lstStyle/>
          <a:p>
            <a:endParaRPr lang="en-US" sz="1800" dirty="0"/>
          </a:p>
        </p:txBody>
      </p:sp>
      <p:sp>
        <p:nvSpPr>
          <p:cNvPr id="7" name="TextBox 6"/>
          <p:cNvSpPr txBox="1"/>
          <p:nvPr userDrawn="1"/>
        </p:nvSpPr>
        <p:spPr>
          <a:xfrm>
            <a:off x="467544" y="1508789"/>
            <a:ext cx="8208912" cy="276999"/>
          </a:xfrm>
          <a:prstGeom prst="rect">
            <a:avLst/>
          </a:prstGeom>
          <a:noFill/>
        </p:spPr>
        <p:txBody>
          <a:bodyPr wrap="square" rtlCol="0">
            <a:spAutoFit/>
          </a:bodyPr>
          <a:lstStyle/>
          <a:p>
            <a:r>
              <a:rPr lang="en-US" sz="1200" dirty="0">
                <a:solidFill>
                  <a:schemeClr val="bg1">
                    <a:lumMod val="65000"/>
                  </a:schemeClr>
                </a:solidFill>
              </a:rPr>
              <a:t>Test</a:t>
            </a:r>
          </a:p>
        </p:txBody>
      </p:sp>
    </p:spTree>
    <p:extLst>
      <p:ext uri="{BB962C8B-B14F-4D97-AF65-F5344CB8AC3E}">
        <p14:creationId xmlns:p14="http://schemas.microsoft.com/office/powerpoint/2010/main" val="3215384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1"/>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4"/>
            <a:ext cx="5111750" cy="5853113"/>
          </a:xfrm>
        </p:spPr>
        <p:txBody>
          <a:bodyPr>
            <a:normAutofit/>
          </a:bodyPr>
          <a:lstStyle>
            <a:lvl1pPr>
              <a:defRPr sz="1800"/>
            </a:lvl1pPr>
            <a:lvl2pPr>
              <a:defRPr sz="1600"/>
            </a:lvl2pPr>
            <a:lvl3pPr>
              <a:defRPr sz="1400"/>
            </a:lvl3pPr>
            <a:lvl4pPr>
              <a:defRPr sz="1200"/>
            </a:lvl4pPr>
            <a:lvl5pPr>
              <a:defRPr sz="12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9F42ADB-7D30-4CDA-A166-333DE990463F}" type="datetimeFigureOut">
              <a:rPr lang="en-US" smtClean="0"/>
              <a:t>8/25/2021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10D5614-B734-4280-8F57-1D4947433C97}" type="slidenum">
              <a:rPr lang="en-US" smtClean="0"/>
              <a:t>‹#›</a:t>
            </a:fld>
            <a:endParaRPr lang="en-US" dirty="0"/>
          </a:p>
        </p:txBody>
      </p:sp>
    </p:spTree>
    <p:extLst>
      <p:ext uri="{BB962C8B-B14F-4D97-AF65-F5344CB8AC3E}">
        <p14:creationId xmlns:p14="http://schemas.microsoft.com/office/powerpoint/2010/main" val="2311581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2"/>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40"/>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9F42ADB-7D30-4CDA-A166-333DE990463F}" type="datetimeFigureOut">
              <a:rPr lang="en-US" smtClean="0"/>
              <a:t>8/25/2021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10D5614-B734-4280-8F57-1D4947433C97}" type="slidenum">
              <a:rPr lang="en-US" smtClean="0"/>
              <a:t>‹#›</a:t>
            </a:fld>
            <a:endParaRPr lang="en-US" dirty="0"/>
          </a:p>
        </p:txBody>
      </p:sp>
    </p:spTree>
    <p:extLst>
      <p:ext uri="{BB962C8B-B14F-4D97-AF65-F5344CB8AC3E}">
        <p14:creationId xmlns:p14="http://schemas.microsoft.com/office/powerpoint/2010/main" val="23518715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F42ADB-7D30-4CDA-A166-333DE990463F}" type="datetimeFigureOut">
              <a:rPr lang="en-US" smtClean="0"/>
              <a:t>8/25/2021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10D5614-B734-4280-8F57-1D4947433C97}" type="slidenum">
              <a:rPr lang="en-US" smtClean="0"/>
              <a:t>‹#›</a:t>
            </a:fld>
            <a:endParaRPr lang="en-US" dirty="0"/>
          </a:p>
        </p:txBody>
      </p:sp>
    </p:spTree>
    <p:extLst>
      <p:ext uri="{BB962C8B-B14F-4D97-AF65-F5344CB8AC3E}">
        <p14:creationId xmlns:p14="http://schemas.microsoft.com/office/powerpoint/2010/main" val="37240415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6"/>
            <a:ext cx="20574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376"/>
            <a:ext cx="60198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F42ADB-7D30-4CDA-A166-333DE990463F}" type="datetimeFigureOut">
              <a:rPr lang="en-US" smtClean="0"/>
              <a:t>8/25/2021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10D5614-B734-4280-8F57-1D4947433C97}" type="slidenum">
              <a:rPr lang="en-US" smtClean="0"/>
              <a:t>‹#›</a:t>
            </a:fld>
            <a:endParaRPr lang="en-US" dirty="0"/>
          </a:p>
        </p:txBody>
      </p:sp>
    </p:spTree>
    <p:extLst>
      <p:ext uri="{BB962C8B-B14F-4D97-AF65-F5344CB8AC3E}">
        <p14:creationId xmlns:p14="http://schemas.microsoft.com/office/powerpoint/2010/main" val="2559192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CFCFC"/>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3"/>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3"/>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F42ADB-7D30-4CDA-A166-333DE990463F}" type="datetimeFigureOut">
              <a:rPr lang="en-US" smtClean="0"/>
              <a:t>8/25/2021</a:t>
            </a:fld>
            <a:endParaRPr lang="en-US" dirty="0"/>
          </a:p>
        </p:txBody>
      </p:sp>
      <p:sp>
        <p:nvSpPr>
          <p:cNvPr id="5" name="Footer Placeholder 4"/>
          <p:cNvSpPr>
            <a:spLocks noGrp="1"/>
          </p:cNvSpPr>
          <p:nvPr>
            <p:ph type="ftr" sz="quarter" idx="3"/>
          </p:nvPr>
        </p:nvSpPr>
        <p:spPr>
          <a:xfrm>
            <a:off x="3124200" y="6356353"/>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3"/>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0D5614-B734-4280-8F57-1D4947433C97}" type="slidenum">
              <a:rPr lang="en-US" smtClean="0"/>
              <a:t>‹#›</a:t>
            </a:fld>
            <a:endParaRPr lang="en-US" dirty="0"/>
          </a:p>
        </p:txBody>
      </p:sp>
    </p:spTree>
    <p:extLst>
      <p:ext uri="{BB962C8B-B14F-4D97-AF65-F5344CB8AC3E}">
        <p14:creationId xmlns:p14="http://schemas.microsoft.com/office/powerpoint/2010/main" val="35023167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6" r:id="rId6"/>
    <p:sldLayoutId id="2147483657" r:id="rId7"/>
    <p:sldLayoutId id="2147483658" r:id="rId8"/>
    <p:sldLayoutId id="2147483659" r:id="rId9"/>
  </p:sldLayoutIdLst>
  <p:txStyles>
    <p:title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4472" y="1924090"/>
            <a:ext cx="7470698" cy="1569660"/>
          </a:xfrm>
        </p:spPr>
        <p:txBody>
          <a:bodyPr wrap="square">
            <a:spAutoFit/>
          </a:bodyPr>
          <a:lstStyle/>
          <a:p>
            <a:pPr algn="ctr"/>
            <a:r>
              <a:rPr lang="en-US" altLang="zh-TW" dirty="0">
                <a:solidFill>
                  <a:schemeClr val="tx2"/>
                </a:solidFill>
              </a:rPr>
              <a:t>Taking Over Control From Highly Automated Vehicles in Complex Traffic Situations: The Role of Traffic Density</a:t>
            </a:r>
            <a:endParaRPr lang="en-US" dirty="0">
              <a:solidFill>
                <a:schemeClr val="tx2"/>
              </a:solidFill>
            </a:endParaRPr>
          </a:p>
        </p:txBody>
      </p:sp>
      <p:sp>
        <p:nvSpPr>
          <p:cNvPr id="3" name="Subtitle 2"/>
          <p:cNvSpPr>
            <a:spLocks noGrp="1"/>
          </p:cNvSpPr>
          <p:nvPr>
            <p:ph type="subTitle" idx="1"/>
          </p:nvPr>
        </p:nvSpPr>
        <p:spPr>
          <a:xfrm>
            <a:off x="899593" y="4149082"/>
            <a:ext cx="7365291" cy="1474634"/>
          </a:xfrm>
        </p:spPr>
        <p:txBody>
          <a:bodyPr wrap="square">
            <a:spAutoFit/>
          </a:bodyPr>
          <a:lstStyle/>
          <a:p>
            <a:pPr algn="l">
              <a:lnSpc>
                <a:spcPct val="150000"/>
              </a:lnSpc>
            </a:pPr>
            <a:r>
              <a:rPr lang="zh-TW" altLang="en-US" dirty="0">
                <a:solidFill>
                  <a:schemeClr val="tx2"/>
                </a:solidFill>
                <a:latin typeface="微軟正黑體" panose="020B0604030504040204" pitchFamily="34" charset="-120"/>
                <a:ea typeface="微軟正黑體" panose="020B0604030504040204" pitchFamily="34" charset="-120"/>
              </a:rPr>
              <a:t>作者</a:t>
            </a:r>
            <a:r>
              <a:rPr lang="en-US" altLang="zh-TW" dirty="0">
                <a:solidFill>
                  <a:schemeClr val="tx2"/>
                </a:solidFill>
                <a:latin typeface="微軟正黑體" panose="020B0604030504040204" pitchFamily="34" charset="-120"/>
                <a:ea typeface="微軟正黑體" panose="020B0604030504040204" pitchFamily="34" charset="-120"/>
              </a:rPr>
              <a:t>:Gold, </a:t>
            </a:r>
            <a:r>
              <a:rPr lang="en-US" altLang="zh-TW" dirty="0" err="1">
                <a:solidFill>
                  <a:schemeClr val="tx2"/>
                </a:solidFill>
                <a:latin typeface="微軟正黑體" panose="020B0604030504040204" pitchFamily="34" charset="-120"/>
                <a:ea typeface="微軟正黑體" panose="020B0604030504040204" pitchFamily="34" charset="-120"/>
              </a:rPr>
              <a:t>Körber</a:t>
            </a:r>
            <a:r>
              <a:rPr lang="en-US" altLang="zh-TW" dirty="0">
                <a:solidFill>
                  <a:schemeClr val="tx2"/>
                </a:solidFill>
                <a:latin typeface="微軟正黑體" panose="020B0604030504040204" pitchFamily="34" charset="-120"/>
                <a:ea typeface="微軟正黑體" panose="020B0604030504040204" pitchFamily="34" charset="-120"/>
              </a:rPr>
              <a:t>, Lechner, &amp; </a:t>
            </a:r>
            <a:r>
              <a:rPr lang="en-US" altLang="zh-TW" dirty="0" err="1">
                <a:solidFill>
                  <a:schemeClr val="tx2"/>
                </a:solidFill>
                <a:latin typeface="微軟正黑體" panose="020B0604030504040204" pitchFamily="34" charset="-120"/>
                <a:ea typeface="微軟正黑體" panose="020B0604030504040204" pitchFamily="34" charset="-120"/>
              </a:rPr>
              <a:t>Bengler</a:t>
            </a:r>
            <a:r>
              <a:rPr lang="en-US" altLang="zh-TW" dirty="0">
                <a:solidFill>
                  <a:schemeClr val="tx2"/>
                </a:solidFill>
                <a:latin typeface="微軟正黑體" panose="020B0604030504040204" pitchFamily="34" charset="-120"/>
                <a:ea typeface="微軟正黑體" panose="020B0604030504040204" pitchFamily="34" charset="-120"/>
              </a:rPr>
              <a:t>. (2016). </a:t>
            </a:r>
          </a:p>
          <a:p>
            <a:pPr algn="l">
              <a:lnSpc>
                <a:spcPct val="150000"/>
              </a:lnSpc>
            </a:pPr>
            <a:r>
              <a:rPr lang="zh-TW" altLang="en-US" i="1" dirty="0">
                <a:solidFill>
                  <a:schemeClr val="tx2"/>
                </a:solidFill>
                <a:latin typeface="微軟正黑體" panose="020B0604030504040204" pitchFamily="34" charset="-120"/>
                <a:ea typeface="微軟正黑體" panose="020B0604030504040204" pitchFamily="34" charset="-120"/>
              </a:rPr>
              <a:t>期刊：</a:t>
            </a:r>
            <a:r>
              <a:rPr lang="en-US" altLang="zh-TW" i="1" dirty="0">
                <a:solidFill>
                  <a:schemeClr val="tx2"/>
                </a:solidFill>
                <a:latin typeface="微軟正黑體" panose="020B0604030504040204" pitchFamily="34" charset="-120"/>
                <a:ea typeface="微軟正黑體" panose="020B0604030504040204" pitchFamily="34" charset="-120"/>
              </a:rPr>
              <a:t>HUMAN FACTORS, 58(4), 642-652.</a:t>
            </a:r>
          </a:p>
          <a:p>
            <a:pPr algn="r">
              <a:lnSpc>
                <a:spcPct val="150000"/>
              </a:lnSpc>
            </a:pPr>
            <a:r>
              <a:rPr lang="zh-TW" altLang="en-US" dirty="0">
                <a:solidFill>
                  <a:schemeClr val="tx2"/>
                </a:solidFill>
                <a:latin typeface="微軟正黑體" panose="020B0604030504040204" pitchFamily="34" charset="-120"/>
                <a:ea typeface="微軟正黑體" panose="020B0604030504040204" pitchFamily="34" charset="-120"/>
              </a:rPr>
              <a:t>報告者：林俊佑</a:t>
            </a:r>
            <a:endParaRPr lang="en-US" altLang="zh-TW" dirty="0">
              <a:solidFill>
                <a:schemeClr val="tx2"/>
              </a:solidFill>
              <a:latin typeface="微軟正黑體" panose="020B0604030504040204" pitchFamily="34" charset="-120"/>
              <a:ea typeface="微軟正黑體" panose="020B0604030504040204" pitchFamily="34" charset="-120"/>
            </a:endParaRPr>
          </a:p>
          <a:p>
            <a:pPr algn="r">
              <a:lnSpc>
                <a:spcPct val="150000"/>
              </a:lnSpc>
            </a:pPr>
            <a:r>
              <a:rPr lang="zh-TW" altLang="en-US" dirty="0">
                <a:solidFill>
                  <a:schemeClr val="tx2"/>
                </a:solidFill>
                <a:latin typeface="微軟正黑體" panose="020B0604030504040204" pitchFamily="34" charset="-120"/>
                <a:ea typeface="微軟正黑體" panose="020B0604030504040204" pitchFamily="34" charset="-120"/>
              </a:rPr>
              <a:t>指導老師：柳永青</a:t>
            </a:r>
            <a:endParaRPr lang="en-US" altLang="zh-TW" dirty="0">
              <a:solidFill>
                <a:schemeClr val="tx2"/>
              </a:solidFill>
              <a:latin typeface="微軟正黑體" panose="020B0604030504040204" pitchFamily="34" charset="-120"/>
              <a:ea typeface="微軟正黑體" panose="020B0604030504040204" pitchFamily="34" charset="-120"/>
            </a:endParaRPr>
          </a:p>
        </p:txBody>
      </p:sp>
      <p:grpSp>
        <p:nvGrpSpPr>
          <p:cNvPr id="12" name="Group 11"/>
          <p:cNvGrpSpPr/>
          <p:nvPr/>
        </p:nvGrpSpPr>
        <p:grpSpPr>
          <a:xfrm>
            <a:off x="796044" y="3582346"/>
            <a:ext cx="7468838" cy="134686"/>
            <a:chOff x="2055030" y="1463669"/>
            <a:chExt cx="2304256" cy="544908"/>
          </a:xfrm>
        </p:grpSpPr>
        <p:sp>
          <p:nvSpPr>
            <p:cNvPr id="5" name="Rectangle 4"/>
            <p:cNvSpPr/>
            <p:nvPr/>
          </p:nvSpPr>
          <p:spPr>
            <a:xfrm>
              <a:off x="2055030" y="1463670"/>
              <a:ext cx="576064" cy="5449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631094" y="1463670"/>
              <a:ext cx="576064" cy="544907"/>
            </a:xfrm>
            <a:prstGeom prst="rect">
              <a:avLst/>
            </a:prstGeom>
            <a:solidFill>
              <a:schemeClr val="accent1">
                <a:lumMod val="60000"/>
                <a:lumOff val="4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8" name="Rectangle 7"/>
            <p:cNvSpPr/>
            <p:nvPr/>
          </p:nvSpPr>
          <p:spPr>
            <a:xfrm>
              <a:off x="3207158" y="1463669"/>
              <a:ext cx="576064" cy="544907"/>
            </a:xfrm>
            <a:prstGeom prst="rect">
              <a:avLst/>
            </a:prstGeom>
            <a:solidFill>
              <a:schemeClr val="accent1">
                <a:lumMod val="40000"/>
                <a:lumOff val="6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9" name="Rectangle 8"/>
            <p:cNvSpPr/>
            <p:nvPr/>
          </p:nvSpPr>
          <p:spPr>
            <a:xfrm>
              <a:off x="3783222" y="1463670"/>
              <a:ext cx="576064" cy="544907"/>
            </a:xfrm>
            <a:prstGeom prst="rect">
              <a:avLst/>
            </a:prstGeom>
            <a:solidFill>
              <a:schemeClr val="accent1">
                <a:lumMod val="20000"/>
                <a:lumOff val="8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grpSp>
      <p:sp>
        <p:nvSpPr>
          <p:cNvPr id="10" name="Title 1"/>
          <p:cNvSpPr txBox="1">
            <a:spLocks/>
          </p:cNvSpPr>
          <p:nvPr/>
        </p:nvSpPr>
        <p:spPr>
          <a:xfrm>
            <a:off x="794185" y="931659"/>
            <a:ext cx="7470698" cy="1077218"/>
          </a:xfrm>
          <a:prstGeom prst="rect">
            <a:avLst/>
          </a:prstGeom>
        </p:spPr>
        <p:txBody>
          <a:bodyPr vert="horz" wrap="square" lIns="91440" tIns="45720" rIns="91440" bIns="4572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zh-TW" altLang="en-US" dirty="0">
                <a:solidFill>
                  <a:schemeClr val="tx2"/>
                </a:solidFill>
              </a:rPr>
              <a:t>在復雜交通情況下接管高度自動化車輛的控制：交通密度的引響</a:t>
            </a:r>
            <a:endParaRPr lang="en-US" dirty="0">
              <a:solidFill>
                <a:schemeClr val="tx2"/>
              </a:solidFill>
            </a:endParaRPr>
          </a:p>
        </p:txBody>
      </p:sp>
    </p:spTree>
    <p:extLst>
      <p:ext uri="{BB962C8B-B14F-4D97-AF65-F5344CB8AC3E}">
        <p14:creationId xmlns:p14="http://schemas.microsoft.com/office/powerpoint/2010/main" val="30805683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481053" y="1079832"/>
            <a:ext cx="8229600" cy="48474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zh-TW" altLang="en-US" sz="1700" b="1" dirty="0">
                <a:solidFill>
                  <a:schemeClr val="tx2">
                    <a:lumMod val="50000"/>
                  </a:schemeClr>
                </a:solidFill>
                <a:latin typeface="+mn-lt"/>
              </a:rPr>
              <a:t>數據收集</a:t>
            </a:r>
            <a:endParaRPr lang="en-US" sz="1700" b="1" dirty="0">
              <a:solidFill>
                <a:schemeClr val="tx2">
                  <a:lumMod val="50000"/>
                </a:schemeClr>
              </a:solidFill>
              <a:latin typeface="+mn-lt"/>
            </a:endParaRPr>
          </a:p>
        </p:txBody>
      </p:sp>
      <p:sp>
        <p:nvSpPr>
          <p:cNvPr id="14" name="Title 13"/>
          <p:cNvSpPr>
            <a:spLocks noGrp="1"/>
          </p:cNvSpPr>
          <p:nvPr>
            <p:ph type="title"/>
          </p:nvPr>
        </p:nvSpPr>
        <p:spPr>
          <a:xfrm>
            <a:off x="457200" y="455798"/>
            <a:ext cx="8229600" cy="780685"/>
          </a:xfrm>
        </p:spPr>
        <p:txBody>
          <a:bodyPr>
            <a:normAutofit/>
          </a:bodyPr>
          <a:lstStyle/>
          <a:p>
            <a:r>
              <a:rPr lang="en-US" sz="4000" dirty="0">
                <a:solidFill>
                  <a:schemeClr val="accent1">
                    <a:lumMod val="60000"/>
                    <a:lumOff val="40000"/>
                  </a:schemeClr>
                </a:solidFill>
              </a:rPr>
              <a:t>Method</a:t>
            </a:r>
          </a:p>
        </p:txBody>
      </p:sp>
      <p:pic>
        <p:nvPicPr>
          <p:cNvPr id="5" name="圖片 4">
            <a:extLst>
              <a:ext uri="{FF2B5EF4-FFF2-40B4-BE49-F238E27FC236}">
                <a16:creationId xmlns:a16="http://schemas.microsoft.com/office/drawing/2014/main" id="{588F4236-B1C6-4F5D-A594-9CFD0C36FAF4}"/>
              </a:ext>
            </a:extLst>
          </p:cNvPr>
          <p:cNvPicPr/>
          <p:nvPr/>
        </p:nvPicPr>
        <p:blipFill>
          <a:blip r:embed="rId3"/>
          <a:stretch>
            <a:fillRect/>
          </a:stretch>
        </p:blipFill>
        <p:spPr>
          <a:xfrm>
            <a:off x="250221" y="1482161"/>
            <a:ext cx="8460432" cy="4888760"/>
          </a:xfrm>
          <a:prstGeom prst="rect">
            <a:avLst/>
          </a:prstGeom>
        </p:spPr>
      </p:pic>
    </p:spTree>
    <p:extLst>
      <p:ext uri="{BB962C8B-B14F-4D97-AF65-F5344CB8AC3E}">
        <p14:creationId xmlns:p14="http://schemas.microsoft.com/office/powerpoint/2010/main" val="22596819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481053" y="1079832"/>
            <a:ext cx="8229600" cy="48474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zh-TW" altLang="en-US" sz="1700" b="1" dirty="0">
                <a:solidFill>
                  <a:schemeClr val="tx2">
                    <a:lumMod val="50000"/>
                  </a:schemeClr>
                </a:solidFill>
                <a:latin typeface="+mn-lt"/>
              </a:rPr>
              <a:t>數據收集</a:t>
            </a:r>
            <a:endParaRPr lang="en-US" sz="1700" b="1" dirty="0">
              <a:solidFill>
                <a:schemeClr val="tx2">
                  <a:lumMod val="50000"/>
                </a:schemeClr>
              </a:solidFill>
              <a:latin typeface="+mn-lt"/>
            </a:endParaRPr>
          </a:p>
        </p:txBody>
      </p:sp>
      <p:sp>
        <p:nvSpPr>
          <p:cNvPr id="14" name="Title 13"/>
          <p:cNvSpPr>
            <a:spLocks noGrp="1"/>
          </p:cNvSpPr>
          <p:nvPr>
            <p:ph type="title"/>
          </p:nvPr>
        </p:nvSpPr>
        <p:spPr>
          <a:xfrm>
            <a:off x="457200" y="455798"/>
            <a:ext cx="8229600" cy="780685"/>
          </a:xfrm>
        </p:spPr>
        <p:txBody>
          <a:bodyPr>
            <a:normAutofit/>
          </a:bodyPr>
          <a:lstStyle/>
          <a:p>
            <a:r>
              <a:rPr lang="en-US" sz="4000" dirty="0">
                <a:solidFill>
                  <a:schemeClr val="accent1">
                    <a:lumMod val="60000"/>
                    <a:lumOff val="40000"/>
                  </a:schemeClr>
                </a:solidFill>
              </a:rPr>
              <a:t>Method</a:t>
            </a:r>
          </a:p>
        </p:txBody>
      </p:sp>
      <p:sp>
        <p:nvSpPr>
          <p:cNvPr id="6" name="TextBox 26">
            <a:extLst>
              <a:ext uri="{FF2B5EF4-FFF2-40B4-BE49-F238E27FC236}">
                <a16:creationId xmlns:a16="http://schemas.microsoft.com/office/drawing/2014/main" id="{167DEEF9-6AD3-4390-AB64-23653DB2AD0D}"/>
              </a:ext>
            </a:extLst>
          </p:cNvPr>
          <p:cNvSpPr txBox="1"/>
          <p:nvPr/>
        </p:nvSpPr>
        <p:spPr>
          <a:xfrm>
            <a:off x="490656" y="1564578"/>
            <a:ext cx="8151012" cy="3731081"/>
          </a:xfrm>
          <a:prstGeom prst="rect">
            <a:avLst/>
          </a:prstGeom>
          <a:noFill/>
        </p:spPr>
        <p:txBody>
          <a:bodyPr wrap="square" rIns="144000" bIns="36000" numCol="1" spcCol="360000" rtlCol="0">
            <a:spAutoFit/>
          </a:bodyPr>
          <a:lstStyle/>
          <a:p>
            <a:pPr marL="457200" indent="-457200" algn="just">
              <a:lnSpc>
                <a:spcPct val="125000"/>
              </a:lnSpc>
              <a:buFont typeface="Arial" panose="020B0604020202020204" pitchFamily="34" charset="0"/>
              <a:buChar char="•"/>
            </a:pPr>
            <a:r>
              <a:rPr lang="zh-TW" altLang="en-US" sz="2400" dirty="0">
                <a:solidFill>
                  <a:schemeClr val="tx2">
                    <a:lumMod val="75000"/>
                  </a:schemeClr>
                </a:solidFill>
                <a:latin typeface="微軟正黑體" panose="020B0604030504040204" pitchFamily="34" charset="-120"/>
                <a:ea typeface="微軟正黑體" panose="020B0604030504040204" pitchFamily="34" charset="-120"/>
              </a:rPr>
              <a:t>碰撞時間 </a:t>
            </a:r>
            <a:r>
              <a:rPr lang="en-US" altLang="zh-TW" sz="2400" dirty="0">
                <a:solidFill>
                  <a:schemeClr val="tx2">
                    <a:lumMod val="75000"/>
                  </a:schemeClr>
                </a:solidFill>
                <a:latin typeface="微軟正黑體" panose="020B0604030504040204" pitchFamily="34" charset="-120"/>
                <a:ea typeface="微軟正黑體" panose="020B0604030504040204" pitchFamily="34" charset="-120"/>
              </a:rPr>
              <a:t>(TTC)</a:t>
            </a:r>
            <a:r>
              <a:rPr lang="zh-TW" altLang="en-US" sz="2400" dirty="0">
                <a:solidFill>
                  <a:schemeClr val="tx2">
                    <a:lumMod val="75000"/>
                  </a:schemeClr>
                </a:solidFill>
                <a:latin typeface="微軟正黑體" panose="020B0604030504040204" pitchFamily="34" charset="-120"/>
                <a:ea typeface="微軟正黑體" panose="020B0604030504040204" pitchFamily="34" charset="-120"/>
              </a:rPr>
              <a:t>，表示與障礙物碰撞前剩餘的時間。在 </a:t>
            </a:r>
            <a:r>
              <a:rPr lang="en-US" altLang="zh-TW" sz="2400" dirty="0">
                <a:solidFill>
                  <a:schemeClr val="tx2">
                    <a:lumMod val="75000"/>
                  </a:schemeClr>
                </a:solidFill>
                <a:latin typeface="微軟正黑體" panose="020B0604030504040204" pitchFamily="34" charset="-120"/>
                <a:ea typeface="微軟正黑體" panose="020B0604030504040204" pitchFamily="34" charset="-120"/>
              </a:rPr>
              <a:t>TOR </a:t>
            </a:r>
            <a:r>
              <a:rPr lang="zh-TW" altLang="en-US" sz="2400" dirty="0">
                <a:solidFill>
                  <a:schemeClr val="tx2">
                    <a:lumMod val="75000"/>
                  </a:schemeClr>
                </a:solidFill>
                <a:latin typeface="微軟正黑體" panose="020B0604030504040204" pitchFamily="34" charset="-120"/>
                <a:ea typeface="微軟正黑體" panose="020B0604030504040204" pitchFamily="34" charset="-120"/>
              </a:rPr>
              <a:t>開始時，</a:t>
            </a:r>
            <a:r>
              <a:rPr lang="en-US" altLang="zh-TW" sz="2400" dirty="0">
                <a:solidFill>
                  <a:schemeClr val="tx2">
                    <a:lumMod val="75000"/>
                  </a:schemeClr>
                </a:solidFill>
                <a:latin typeface="微軟正黑體" panose="020B0604030504040204" pitchFamily="34" charset="-120"/>
                <a:ea typeface="微軟正黑體" panose="020B0604030504040204" pitchFamily="34" charset="-120"/>
              </a:rPr>
              <a:t>TTC </a:t>
            </a:r>
            <a:r>
              <a:rPr lang="zh-TW" altLang="en-US" sz="2400" dirty="0">
                <a:solidFill>
                  <a:schemeClr val="tx2">
                    <a:lumMod val="75000"/>
                  </a:schemeClr>
                </a:solidFill>
                <a:latin typeface="微軟正黑體" panose="020B0604030504040204" pitchFamily="34" charset="-120"/>
                <a:ea typeface="微軟正黑體" panose="020B0604030504040204" pitchFamily="34" charset="-120"/>
              </a:rPr>
              <a:t>為 </a:t>
            </a:r>
            <a:r>
              <a:rPr lang="en-US" altLang="zh-TW" sz="2400" dirty="0">
                <a:solidFill>
                  <a:schemeClr val="tx2">
                    <a:lumMod val="75000"/>
                  </a:schemeClr>
                </a:solidFill>
                <a:latin typeface="微軟正黑體" panose="020B0604030504040204" pitchFamily="34" charset="-120"/>
                <a:ea typeface="微軟正黑體" panose="020B0604030504040204" pitchFamily="34" charset="-120"/>
              </a:rPr>
              <a:t>7 </a:t>
            </a:r>
            <a:r>
              <a:rPr lang="zh-TW" altLang="en-US" sz="2400" dirty="0">
                <a:solidFill>
                  <a:schemeClr val="tx2">
                    <a:lumMod val="75000"/>
                  </a:schemeClr>
                </a:solidFill>
                <a:latin typeface="微軟正黑體" panose="020B0604030504040204" pitchFamily="34" charset="-120"/>
                <a:ea typeface="微軟正黑體" panose="020B0604030504040204" pitchFamily="34" charset="-120"/>
              </a:rPr>
              <a:t>秒，相當於時間預算。從那一刻起，</a:t>
            </a:r>
            <a:r>
              <a:rPr lang="en-US" altLang="zh-TW" sz="2400" dirty="0">
                <a:solidFill>
                  <a:schemeClr val="tx2">
                    <a:lumMod val="75000"/>
                  </a:schemeClr>
                </a:solidFill>
                <a:latin typeface="微軟正黑體" panose="020B0604030504040204" pitchFamily="34" charset="-120"/>
                <a:ea typeface="微軟正黑體" panose="020B0604030504040204" pitchFamily="34" charset="-120"/>
              </a:rPr>
              <a:t>TTC </a:t>
            </a:r>
            <a:r>
              <a:rPr lang="zh-TW" altLang="en-US" sz="2400" dirty="0">
                <a:solidFill>
                  <a:schemeClr val="tx2">
                    <a:lumMod val="75000"/>
                  </a:schemeClr>
                </a:solidFill>
                <a:latin typeface="微軟正黑體" panose="020B0604030504040204" pitchFamily="34" charset="-120"/>
                <a:ea typeface="微軟正黑體" panose="020B0604030504040204" pitchFamily="34" charset="-120"/>
              </a:rPr>
              <a:t>下降，直到參與者剎車或改變車道。 </a:t>
            </a:r>
            <a:r>
              <a:rPr lang="en-US" altLang="zh-TW" sz="2400" dirty="0">
                <a:solidFill>
                  <a:schemeClr val="tx2">
                    <a:lumMod val="75000"/>
                  </a:schemeClr>
                </a:solidFill>
                <a:latin typeface="微軟正黑體" panose="020B0604030504040204" pitchFamily="34" charset="-120"/>
                <a:ea typeface="微軟正黑體" panose="020B0604030504040204" pitchFamily="34" charset="-120"/>
              </a:rPr>
              <a:t>TTC </a:t>
            </a:r>
            <a:r>
              <a:rPr lang="zh-TW" altLang="en-US" sz="2400" dirty="0">
                <a:solidFill>
                  <a:schemeClr val="tx2">
                    <a:lumMod val="75000"/>
                  </a:schemeClr>
                </a:solidFill>
                <a:latin typeface="微軟正黑體" panose="020B0604030504040204" pitchFamily="34" charset="-120"/>
                <a:ea typeface="微軟正黑體" panose="020B0604030504040204" pitchFamily="34" charset="-120"/>
              </a:rPr>
              <a:t>為零表示與障礙物或相鄰車道上的車輛發生碰撞，</a:t>
            </a:r>
            <a:r>
              <a:rPr lang="zh-TW" altLang="en-US" sz="2400" dirty="0">
                <a:solidFill>
                  <a:schemeClr val="accent1"/>
                </a:solidFill>
                <a:latin typeface="微軟正黑體" panose="020B0604030504040204" pitchFamily="34" charset="-120"/>
                <a:ea typeface="微軟正黑體" panose="020B0604030504040204" pitchFamily="34" charset="-120"/>
              </a:rPr>
              <a:t>較高的 </a:t>
            </a:r>
            <a:r>
              <a:rPr lang="en-US" altLang="zh-TW" sz="2400" dirty="0">
                <a:solidFill>
                  <a:schemeClr val="accent1"/>
                </a:solidFill>
                <a:latin typeface="微軟正黑體" panose="020B0604030504040204" pitchFamily="34" charset="-120"/>
                <a:ea typeface="微軟正黑體" panose="020B0604030504040204" pitchFamily="34" charset="-120"/>
              </a:rPr>
              <a:t>TTC</a:t>
            </a:r>
            <a:r>
              <a:rPr lang="zh-TW" altLang="en-US" sz="2400" dirty="0">
                <a:solidFill>
                  <a:schemeClr val="accent1"/>
                </a:solidFill>
                <a:latin typeface="微軟正黑體" panose="020B0604030504040204" pitchFamily="34" charset="-120"/>
                <a:ea typeface="微軟正黑體" panose="020B0604030504040204" pitchFamily="34" charset="-120"/>
              </a:rPr>
              <a:t>值表示對情況的更好處理</a:t>
            </a:r>
            <a:r>
              <a:rPr lang="zh-TW" altLang="en-US" sz="2400" dirty="0">
                <a:solidFill>
                  <a:schemeClr val="tx2">
                    <a:lumMod val="75000"/>
                  </a:schemeClr>
                </a:solidFill>
                <a:latin typeface="微軟正黑體" panose="020B0604030504040204" pitchFamily="34" charset="-120"/>
                <a:ea typeface="微軟正黑體" panose="020B0604030504040204" pitchFamily="34" charset="-120"/>
              </a:rPr>
              <a:t>。</a:t>
            </a:r>
          </a:p>
          <a:p>
            <a:pPr marL="457200" indent="-457200" algn="just">
              <a:lnSpc>
                <a:spcPct val="125000"/>
              </a:lnSpc>
              <a:buFont typeface="Arial" panose="020B0604020202020204" pitchFamily="34" charset="0"/>
              <a:buChar char="•"/>
            </a:pPr>
            <a:r>
              <a:rPr lang="zh-TW" altLang="en-US" sz="2400" dirty="0">
                <a:solidFill>
                  <a:schemeClr val="tx2">
                    <a:lumMod val="75000"/>
                  </a:schemeClr>
                </a:solidFill>
                <a:latin typeface="微軟正黑體" panose="020B0604030504040204" pitchFamily="34" charset="-120"/>
                <a:ea typeface="微軟正黑體" panose="020B0604030504040204" pitchFamily="34" charset="-120"/>
              </a:rPr>
              <a:t>在通過障礙物後，從 </a:t>
            </a:r>
            <a:r>
              <a:rPr lang="en-US" altLang="zh-TW" sz="2400" dirty="0">
                <a:solidFill>
                  <a:schemeClr val="tx2">
                    <a:lumMod val="75000"/>
                  </a:schemeClr>
                </a:solidFill>
                <a:latin typeface="微軟正黑體" panose="020B0604030504040204" pitchFamily="34" charset="-120"/>
                <a:ea typeface="微軟正黑體" panose="020B0604030504040204" pitchFamily="34" charset="-120"/>
              </a:rPr>
              <a:t>TOR </a:t>
            </a:r>
            <a:r>
              <a:rPr lang="zh-TW" altLang="en-US" sz="2400" dirty="0">
                <a:solidFill>
                  <a:schemeClr val="tx2">
                    <a:lumMod val="75000"/>
                  </a:schemeClr>
                </a:solidFill>
                <a:latin typeface="微軟正黑體" panose="020B0604030504040204" pitchFamily="34" charset="-120"/>
                <a:ea typeface="微軟正黑體" panose="020B0604030504040204" pitchFamily="34" charset="-120"/>
              </a:rPr>
              <a:t>到 </a:t>
            </a:r>
            <a:r>
              <a:rPr lang="en-US" altLang="zh-TW" sz="2400" dirty="0">
                <a:solidFill>
                  <a:schemeClr val="tx2">
                    <a:lumMod val="75000"/>
                  </a:schemeClr>
                </a:solidFill>
                <a:latin typeface="微軟正黑體" panose="020B0604030504040204" pitchFamily="34" charset="-120"/>
                <a:ea typeface="微軟正黑體" panose="020B0604030504040204" pitchFamily="34" charset="-120"/>
              </a:rPr>
              <a:t>67 m </a:t>
            </a:r>
            <a:r>
              <a:rPr lang="zh-TW" altLang="en-US" sz="2400" dirty="0">
                <a:solidFill>
                  <a:schemeClr val="tx2">
                    <a:lumMod val="75000"/>
                  </a:schemeClr>
                </a:solidFill>
                <a:latin typeface="微軟正黑體" panose="020B0604030504040204" pitchFamily="34" charset="-120"/>
                <a:ea typeface="微軟正黑體" panose="020B0604030504040204" pitchFamily="34" charset="-120"/>
              </a:rPr>
              <a:t>的加速度進行了評估，捕捉了新車道中的規避機動和穩定性。假設較慢的加速度相當於較低的動態，因此更安全的機動。</a:t>
            </a:r>
          </a:p>
        </p:txBody>
      </p:sp>
    </p:spTree>
    <p:extLst>
      <p:ext uri="{BB962C8B-B14F-4D97-AF65-F5344CB8AC3E}">
        <p14:creationId xmlns:p14="http://schemas.microsoft.com/office/powerpoint/2010/main" val="2254381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481053" y="1079832"/>
            <a:ext cx="8229600" cy="48474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endParaRPr lang="en-US" sz="1700" b="1" dirty="0">
              <a:solidFill>
                <a:schemeClr val="tx2">
                  <a:lumMod val="50000"/>
                </a:schemeClr>
              </a:solidFill>
              <a:latin typeface="+mn-lt"/>
            </a:endParaRPr>
          </a:p>
        </p:txBody>
      </p:sp>
      <p:sp>
        <p:nvSpPr>
          <p:cNvPr id="14" name="Title 13"/>
          <p:cNvSpPr>
            <a:spLocks noGrp="1"/>
          </p:cNvSpPr>
          <p:nvPr>
            <p:ph type="title"/>
          </p:nvPr>
        </p:nvSpPr>
        <p:spPr>
          <a:xfrm>
            <a:off x="457200" y="455798"/>
            <a:ext cx="8229600" cy="780685"/>
          </a:xfrm>
        </p:spPr>
        <p:txBody>
          <a:bodyPr>
            <a:normAutofit/>
          </a:bodyPr>
          <a:lstStyle/>
          <a:p>
            <a:r>
              <a:rPr lang="en-US" sz="4000" dirty="0">
                <a:solidFill>
                  <a:schemeClr val="accent1">
                    <a:lumMod val="60000"/>
                    <a:lumOff val="40000"/>
                  </a:schemeClr>
                </a:solidFill>
              </a:rPr>
              <a:t>Method</a:t>
            </a:r>
          </a:p>
        </p:txBody>
      </p:sp>
      <p:sp>
        <p:nvSpPr>
          <p:cNvPr id="27" name="TextBox 26"/>
          <p:cNvSpPr txBox="1"/>
          <p:nvPr/>
        </p:nvSpPr>
        <p:spPr>
          <a:xfrm>
            <a:off x="457200" y="1564578"/>
            <a:ext cx="8151012" cy="2807751"/>
          </a:xfrm>
          <a:prstGeom prst="rect">
            <a:avLst/>
          </a:prstGeom>
          <a:noFill/>
        </p:spPr>
        <p:txBody>
          <a:bodyPr wrap="square" rIns="144000" bIns="36000" numCol="1" spcCol="360000" rtlCol="0">
            <a:spAutoFit/>
          </a:bodyPr>
          <a:lstStyle/>
          <a:p>
            <a:pPr marL="342900" indent="-342900" algn="just">
              <a:lnSpc>
                <a:spcPct val="125000"/>
              </a:lnSpc>
              <a:buFont typeface="Arial" panose="020B0604020202020204" pitchFamily="34" charset="0"/>
              <a:buChar char="•"/>
            </a:pPr>
            <a:r>
              <a:rPr lang="zh-TW" altLang="en-US" sz="2400" dirty="0">
                <a:solidFill>
                  <a:schemeClr val="tx2">
                    <a:lumMod val="75000"/>
                  </a:schemeClr>
                </a:solidFill>
                <a:latin typeface="微軟正黑體" panose="020B0604030504040204" pitchFamily="34" charset="-120"/>
                <a:ea typeface="微軟正黑體" panose="020B0604030504040204" pitchFamily="34" charset="-120"/>
              </a:rPr>
              <a:t>評估駕駛員的注視行為</a:t>
            </a:r>
            <a:r>
              <a:rPr lang="en-US" altLang="zh-TW" sz="2400" dirty="0">
                <a:solidFill>
                  <a:schemeClr val="tx2">
                    <a:lumMod val="75000"/>
                  </a:schemeClr>
                </a:solidFill>
                <a:latin typeface="微軟正黑體" panose="020B0604030504040204" pitchFamily="34" charset="-120"/>
                <a:ea typeface="微軟正黑體" panose="020B0604030504040204" pitchFamily="34" charset="-120"/>
              </a:rPr>
              <a:t>-</a:t>
            </a:r>
            <a:r>
              <a:rPr lang="zh-TW" altLang="en-US" sz="2400" dirty="0">
                <a:solidFill>
                  <a:schemeClr val="tx2">
                    <a:lumMod val="75000"/>
                  </a:schemeClr>
                </a:solidFill>
                <a:latin typeface="微軟正黑體" panose="020B0604030504040204" pitchFamily="34" charset="-120"/>
                <a:ea typeface="微軟正黑體" panose="020B0604030504040204" pitchFamily="34" charset="-120"/>
              </a:rPr>
              <a:t>水平凝視分散 </a:t>
            </a:r>
            <a:r>
              <a:rPr lang="en-US" altLang="zh-TW" sz="2400" dirty="0">
                <a:solidFill>
                  <a:schemeClr val="tx2">
                    <a:lumMod val="75000"/>
                  </a:schemeClr>
                </a:solidFill>
                <a:latin typeface="微軟正黑體" panose="020B0604030504040204" pitchFamily="34" charset="-120"/>
                <a:ea typeface="微軟正黑體" panose="020B0604030504040204" pitchFamily="34" charset="-120"/>
              </a:rPr>
              <a:t>(HGD)</a:t>
            </a:r>
          </a:p>
          <a:p>
            <a:pPr marL="342900" indent="-342900" algn="just">
              <a:lnSpc>
                <a:spcPct val="125000"/>
              </a:lnSpc>
              <a:buFont typeface="Arial" panose="020B0604020202020204" pitchFamily="34" charset="0"/>
              <a:buChar char="•"/>
            </a:pPr>
            <a:r>
              <a:rPr lang="zh-TW" altLang="en-US" sz="2400" dirty="0">
                <a:solidFill>
                  <a:schemeClr val="tx2">
                    <a:lumMod val="75000"/>
                  </a:schemeClr>
                </a:solidFill>
                <a:latin typeface="微軟正黑體" panose="020B0604030504040204" pitchFamily="34" charset="-120"/>
                <a:ea typeface="微軟正黑體" panose="020B0604030504040204" pitchFamily="34" charset="-120"/>
              </a:rPr>
              <a:t>多項研究表明，凝視行為是衡量認知工作量的有效工具（</a:t>
            </a:r>
            <a:r>
              <a:rPr lang="en-US" altLang="zh-TW" sz="2400" dirty="0">
                <a:solidFill>
                  <a:schemeClr val="tx2">
                    <a:lumMod val="75000"/>
                  </a:schemeClr>
                </a:solidFill>
                <a:latin typeface="微軟正黑體" panose="020B0604030504040204" pitchFamily="34" charset="-120"/>
                <a:ea typeface="微軟正黑體" panose="020B0604030504040204" pitchFamily="34" charset="-120"/>
              </a:rPr>
              <a:t>Wang, Reimer,</a:t>
            </a:r>
            <a:r>
              <a:rPr lang="zh-TW" altLang="en-US" sz="2400" dirty="0">
                <a:solidFill>
                  <a:schemeClr val="tx2">
                    <a:lumMod val="75000"/>
                  </a:schemeClr>
                </a:solidFill>
                <a:latin typeface="微軟正黑體" panose="020B0604030504040204" pitchFamily="34" charset="-120"/>
                <a:ea typeface="微軟正黑體" panose="020B0604030504040204" pitchFamily="34" charset="-120"/>
              </a:rPr>
              <a:t> </a:t>
            </a:r>
            <a:r>
              <a:rPr lang="en-US" altLang="zh-TW" sz="2400" dirty="0" err="1">
                <a:solidFill>
                  <a:schemeClr val="tx2">
                    <a:lumMod val="75000"/>
                  </a:schemeClr>
                </a:solidFill>
                <a:latin typeface="微軟正黑體" panose="020B0604030504040204" pitchFamily="34" charset="-120"/>
                <a:ea typeface="微軟正黑體" panose="020B0604030504040204" pitchFamily="34" charset="-120"/>
              </a:rPr>
              <a:t>Dobres</a:t>
            </a:r>
            <a:r>
              <a:rPr lang="en-US" altLang="zh-TW" sz="2400" dirty="0">
                <a:solidFill>
                  <a:schemeClr val="tx2">
                    <a:lumMod val="75000"/>
                  </a:schemeClr>
                </a:solidFill>
                <a:latin typeface="微軟正黑體" panose="020B0604030504040204" pitchFamily="34" charset="-120"/>
                <a:ea typeface="微軟正黑體" panose="020B0604030504040204" pitchFamily="34" charset="-120"/>
              </a:rPr>
              <a:t> &amp;</a:t>
            </a:r>
            <a:r>
              <a:rPr lang="zh-TW" altLang="en-US" sz="2400" dirty="0">
                <a:solidFill>
                  <a:schemeClr val="tx2">
                    <a:lumMod val="75000"/>
                  </a:schemeClr>
                </a:solidFill>
                <a:latin typeface="微軟正黑體" panose="020B0604030504040204" pitchFamily="34" charset="-120"/>
                <a:ea typeface="微軟正黑體" panose="020B0604030504040204" pitchFamily="34" charset="-120"/>
              </a:rPr>
              <a:t> </a:t>
            </a:r>
            <a:r>
              <a:rPr lang="en-US" altLang="zh-TW" sz="2400" dirty="0" err="1">
                <a:solidFill>
                  <a:schemeClr val="tx2">
                    <a:lumMod val="75000"/>
                  </a:schemeClr>
                </a:solidFill>
                <a:latin typeface="微軟正黑體" panose="020B0604030504040204" pitchFamily="34" charset="-120"/>
                <a:ea typeface="微軟正黑體" panose="020B0604030504040204" pitchFamily="34" charset="-120"/>
              </a:rPr>
              <a:t>Mehler</a:t>
            </a:r>
            <a:r>
              <a:rPr lang="en-US" altLang="zh-TW" sz="2400" dirty="0">
                <a:solidFill>
                  <a:schemeClr val="tx2">
                    <a:lumMod val="75000"/>
                  </a:schemeClr>
                </a:solidFill>
                <a:latin typeface="微軟正黑體" panose="020B0604030504040204" pitchFamily="34" charset="-120"/>
                <a:ea typeface="微軟正黑體" panose="020B0604030504040204" pitchFamily="34" charset="-120"/>
              </a:rPr>
              <a:t>,</a:t>
            </a:r>
            <a:r>
              <a:rPr lang="zh-TW" altLang="en-US" sz="2400" dirty="0">
                <a:solidFill>
                  <a:schemeClr val="tx2">
                    <a:lumMod val="75000"/>
                  </a:schemeClr>
                </a:solidFill>
                <a:latin typeface="微軟正黑體" panose="020B0604030504040204" pitchFamily="34" charset="-120"/>
                <a:ea typeface="微軟正黑體" panose="020B0604030504040204" pitchFamily="34" charset="-120"/>
              </a:rPr>
              <a:t> </a:t>
            </a:r>
            <a:r>
              <a:rPr lang="en-US" altLang="zh-TW" sz="2400" dirty="0">
                <a:solidFill>
                  <a:schemeClr val="tx2">
                    <a:lumMod val="75000"/>
                  </a:schemeClr>
                </a:solidFill>
                <a:latin typeface="微軟正黑體" panose="020B0604030504040204" pitchFamily="34" charset="-120"/>
                <a:ea typeface="微軟正黑體" panose="020B0604030504040204" pitchFamily="34" charset="-120"/>
              </a:rPr>
              <a:t>2014</a:t>
            </a:r>
            <a:r>
              <a:rPr lang="zh-TW" altLang="en-US" sz="2400" dirty="0">
                <a:solidFill>
                  <a:schemeClr val="tx2">
                    <a:lumMod val="75000"/>
                  </a:schemeClr>
                </a:solidFill>
                <a:latin typeface="微軟正黑體" panose="020B0604030504040204" pitchFamily="34" charset="-120"/>
                <a:ea typeface="微軟正黑體" panose="020B0604030504040204" pitchFamily="34" charset="-120"/>
              </a:rPr>
              <a:t>）；視覺掃描與態勢感知有關（</a:t>
            </a:r>
            <a:r>
              <a:rPr lang="en-US" altLang="zh-TW" sz="2400" dirty="0" err="1">
                <a:solidFill>
                  <a:schemeClr val="tx2">
                    <a:lumMod val="75000"/>
                  </a:schemeClr>
                </a:solidFill>
                <a:latin typeface="微軟正黑體" panose="020B0604030504040204" pitchFamily="34" charset="-120"/>
                <a:ea typeface="微軟正黑體" panose="020B0604030504040204" pitchFamily="34" charset="-120"/>
              </a:rPr>
              <a:t>Ratwani</a:t>
            </a:r>
            <a:r>
              <a:rPr lang="en-US" altLang="zh-TW" sz="2400" dirty="0">
                <a:solidFill>
                  <a:schemeClr val="tx2">
                    <a:lumMod val="75000"/>
                  </a:schemeClr>
                </a:solidFill>
                <a:latin typeface="微軟正黑體" panose="020B0604030504040204" pitchFamily="34" charset="-120"/>
                <a:ea typeface="微軟正黑體" panose="020B0604030504040204" pitchFamily="34" charset="-120"/>
              </a:rPr>
              <a:t>,</a:t>
            </a:r>
            <a:r>
              <a:rPr lang="zh-TW" altLang="en-US" sz="2400" dirty="0">
                <a:solidFill>
                  <a:schemeClr val="tx2">
                    <a:lumMod val="75000"/>
                  </a:schemeClr>
                </a:solidFill>
                <a:latin typeface="微軟正黑體" panose="020B0604030504040204" pitchFamily="34" charset="-120"/>
                <a:ea typeface="微軟正黑體" panose="020B0604030504040204" pitchFamily="34" charset="-120"/>
              </a:rPr>
              <a:t> </a:t>
            </a:r>
            <a:r>
              <a:rPr lang="en-US" altLang="zh-TW" sz="2400" dirty="0">
                <a:solidFill>
                  <a:schemeClr val="tx2">
                    <a:lumMod val="75000"/>
                  </a:schemeClr>
                </a:solidFill>
                <a:latin typeface="微軟正黑體" panose="020B0604030504040204" pitchFamily="34" charset="-120"/>
                <a:ea typeface="微軟正黑體" panose="020B0604030504040204" pitchFamily="34" charset="-120"/>
              </a:rPr>
              <a:t>McCurry &amp;</a:t>
            </a:r>
            <a:r>
              <a:rPr lang="zh-TW" altLang="en-US" sz="2400" dirty="0">
                <a:solidFill>
                  <a:schemeClr val="tx2">
                    <a:lumMod val="75000"/>
                  </a:schemeClr>
                </a:solidFill>
                <a:latin typeface="微軟正黑體" panose="020B0604030504040204" pitchFamily="34" charset="-120"/>
                <a:ea typeface="微軟正黑體" panose="020B0604030504040204" pitchFamily="34" charset="-120"/>
              </a:rPr>
              <a:t> </a:t>
            </a:r>
            <a:r>
              <a:rPr lang="en-US" altLang="zh-TW" sz="2400" dirty="0">
                <a:solidFill>
                  <a:schemeClr val="tx2">
                    <a:lumMod val="75000"/>
                  </a:schemeClr>
                </a:solidFill>
                <a:latin typeface="微軟正黑體" panose="020B0604030504040204" pitchFamily="34" charset="-120"/>
                <a:ea typeface="微軟正黑體" panose="020B0604030504040204" pitchFamily="34" charset="-120"/>
              </a:rPr>
              <a:t>Trafton,</a:t>
            </a:r>
            <a:r>
              <a:rPr lang="zh-TW" altLang="en-US" sz="2400" dirty="0">
                <a:solidFill>
                  <a:schemeClr val="tx2">
                    <a:lumMod val="75000"/>
                  </a:schemeClr>
                </a:solidFill>
                <a:latin typeface="微軟正黑體" panose="020B0604030504040204" pitchFamily="34" charset="-120"/>
                <a:ea typeface="微軟正黑體" panose="020B0604030504040204" pitchFamily="34" charset="-120"/>
              </a:rPr>
              <a:t> </a:t>
            </a:r>
            <a:r>
              <a:rPr lang="en-US" altLang="zh-TW" sz="2400" dirty="0">
                <a:solidFill>
                  <a:schemeClr val="tx2">
                    <a:lumMod val="75000"/>
                  </a:schemeClr>
                </a:solidFill>
                <a:latin typeface="微軟正黑體" panose="020B0604030504040204" pitchFamily="34" charset="-120"/>
                <a:ea typeface="微軟正黑體" panose="020B0604030504040204" pitchFamily="34" charset="-120"/>
              </a:rPr>
              <a:t>2010</a:t>
            </a:r>
            <a:r>
              <a:rPr lang="zh-TW" altLang="en-US" sz="2400" dirty="0">
                <a:solidFill>
                  <a:schemeClr val="tx2">
                    <a:lumMod val="75000"/>
                  </a:schemeClr>
                </a:solidFill>
                <a:latin typeface="微軟正黑體" panose="020B0604030504040204" pitchFamily="34" charset="-120"/>
                <a:ea typeface="微軟正黑體" panose="020B0604030504040204" pitchFamily="34" charset="-120"/>
              </a:rPr>
              <a:t>）</a:t>
            </a:r>
            <a:endParaRPr lang="en-US" altLang="zh-TW" sz="2400" dirty="0">
              <a:solidFill>
                <a:schemeClr val="tx2">
                  <a:lumMod val="75000"/>
                </a:schemeClr>
              </a:solidFill>
              <a:latin typeface="微軟正黑體" panose="020B0604030504040204" pitchFamily="34" charset="-120"/>
              <a:ea typeface="微軟正黑體" panose="020B0604030504040204" pitchFamily="34" charset="-120"/>
            </a:endParaRPr>
          </a:p>
          <a:p>
            <a:pPr marL="342900" indent="-342900" algn="just">
              <a:lnSpc>
                <a:spcPct val="125000"/>
              </a:lnSpc>
              <a:buFont typeface="Arial" panose="020B0604020202020204" pitchFamily="34" charset="0"/>
              <a:buChar char="•"/>
            </a:pPr>
            <a:r>
              <a:rPr lang="zh-TW" altLang="en-US" sz="2400" dirty="0">
                <a:solidFill>
                  <a:schemeClr val="tx2">
                    <a:lumMod val="75000"/>
                  </a:schemeClr>
                </a:solidFill>
                <a:latin typeface="微軟正黑體" panose="020B0604030504040204" pitchFamily="34" charset="-120"/>
                <a:ea typeface="微軟正黑體" panose="020B0604030504040204" pitchFamily="34" charset="-120"/>
              </a:rPr>
              <a:t>在實驗開始和結束時都以 </a:t>
            </a:r>
            <a:r>
              <a:rPr lang="en-US" altLang="zh-TW" sz="2400" dirty="0">
                <a:solidFill>
                  <a:schemeClr val="tx2">
                    <a:lumMod val="75000"/>
                  </a:schemeClr>
                </a:solidFill>
                <a:latin typeface="微軟正黑體" panose="020B0604030504040204" pitchFamily="34" charset="-120"/>
                <a:ea typeface="微軟正黑體" panose="020B0604030504040204" pitchFamily="34" charset="-120"/>
              </a:rPr>
              <a:t>1 </a:t>
            </a:r>
            <a:r>
              <a:rPr lang="zh-TW" altLang="en-US" sz="2400" dirty="0">
                <a:solidFill>
                  <a:schemeClr val="tx2">
                    <a:lumMod val="75000"/>
                  </a:schemeClr>
                </a:solidFill>
                <a:latin typeface="微軟正黑體" panose="020B0604030504040204" pitchFamily="34" charset="-120"/>
                <a:ea typeface="微軟正黑體" panose="020B0604030504040204" pitchFamily="34" charset="-120"/>
              </a:rPr>
              <a:t>分鐘的間隔測量了 </a:t>
            </a:r>
            <a:r>
              <a:rPr lang="en-US" altLang="zh-TW" sz="2400" dirty="0">
                <a:solidFill>
                  <a:schemeClr val="tx2">
                    <a:lumMod val="75000"/>
                  </a:schemeClr>
                </a:solidFill>
                <a:latin typeface="微軟正黑體" panose="020B0604030504040204" pitchFamily="34" charset="-120"/>
                <a:ea typeface="微軟正黑體" panose="020B0604030504040204" pitchFamily="34" charset="-120"/>
              </a:rPr>
              <a:t>HGD</a:t>
            </a:r>
            <a:r>
              <a:rPr lang="zh-TW" altLang="en-US" sz="2400" dirty="0">
                <a:solidFill>
                  <a:schemeClr val="tx2">
                    <a:lumMod val="75000"/>
                  </a:schemeClr>
                </a:solidFill>
                <a:latin typeface="微軟正黑體" panose="020B0604030504040204" pitchFamily="34" charset="-120"/>
                <a:ea typeface="微軟正黑體" panose="020B0604030504040204" pitchFamily="34" charset="-120"/>
              </a:rPr>
              <a:t>，並評估了每個參與者在這 </a:t>
            </a:r>
            <a:r>
              <a:rPr lang="en-US" altLang="zh-TW" sz="2400" dirty="0">
                <a:solidFill>
                  <a:schemeClr val="tx2">
                    <a:lumMod val="75000"/>
                  </a:schemeClr>
                </a:solidFill>
                <a:latin typeface="微軟正黑體" panose="020B0604030504040204" pitchFamily="34" charset="-120"/>
                <a:ea typeface="微軟正黑體" panose="020B0604030504040204" pitchFamily="34" charset="-120"/>
              </a:rPr>
              <a:t>2 </a:t>
            </a:r>
            <a:r>
              <a:rPr lang="zh-TW" altLang="en-US" sz="2400" dirty="0">
                <a:solidFill>
                  <a:schemeClr val="tx2">
                    <a:lumMod val="75000"/>
                  </a:schemeClr>
                </a:solidFill>
                <a:latin typeface="微軟正黑體" panose="020B0604030504040204" pitchFamily="34" charset="-120"/>
                <a:ea typeface="微軟正黑體" panose="020B0604030504040204" pitchFamily="34" charset="-120"/>
              </a:rPr>
              <a:t>分鐘內的平均 </a:t>
            </a:r>
            <a:r>
              <a:rPr lang="en-US" altLang="zh-TW" sz="2400" dirty="0">
                <a:solidFill>
                  <a:schemeClr val="tx2">
                    <a:lumMod val="75000"/>
                  </a:schemeClr>
                </a:solidFill>
                <a:latin typeface="微軟正黑體" panose="020B0604030504040204" pitchFamily="34" charset="-120"/>
                <a:ea typeface="微軟正黑體" panose="020B0604030504040204" pitchFamily="34" charset="-120"/>
              </a:rPr>
              <a:t>HGD</a:t>
            </a:r>
            <a:r>
              <a:rPr lang="zh-TW" altLang="en-US" sz="2400" dirty="0">
                <a:solidFill>
                  <a:schemeClr val="tx2">
                    <a:lumMod val="75000"/>
                  </a:schemeClr>
                </a:solidFill>
                <a:latin typeface="微軟正黑體" panose="020B0604030504040204" pitchFamily="34" charset="-120"/>
                <a:ea typeface="微軟正黑體" panose="020B0604030504040204" pitchFamily="34" charset="-120"/>
              </a:rPr>
              <a:t>。</a:t>
            </a:r>
            <a:endParaRPr lang="en-US" altLang="zh-TW" sz="2400" dirty="0">
              <a:solidFill>
                <a:schemeClr val="tx2">
                  <a:lumMod val="75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8682698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p:cNvSpPr txBox="1"/>
          <p:nvPr/>
        </p:nvSpPr>
        <p:spPr>
          <a:xfrm>
            <a:off x="405175" y="841726"/>
            <a:ext cx="5112568" cy="1584083"/>
          </a:xfrm>
          <a:prstGeom prst="rect">
            <a:avLst/>
          </a:prstGeom>
          <a:noFill/>
        </p:spPr>
        <p:txBody>
          <a:bodyPr wrap="square" rIns="144000" bIns="36000" numCol="1" spcCol="360000" rtlCol="0">
            <a:spAutoFit/>
          </a:bodyPr>
          <a:lstStyle/>
          <a:p>
            <a:pPr marL="342900" indent="-342900" algn="just">
              <a:lnSpc>
                <a:spcPct val="125000"/>
              </a:lnSpc>
              <a:buFont typeface="Arial" panose="020B0604020202020204" pitchFamily="34" charset="0"/>
              <a:buChar char="•"/>
            </a:pPr>
            <a:r>
              <a:rPr lang="zh-TW" altLang="en-US" sz="2000" dirty="0">
                <a:solidFill>
                  <a:schemeClr val="tx2">
                    <a:lumMod val="75000"/>
                  </a:schemeClr>
                </a:solidFill>
                <a:latin typeface="微軟正黑體" panose="020B0604030504040204" pitchFamily="34" charset="-120"/>
                <a:ea typeface="微軟正黑體" panose="020B0604030504040204" pitchFamily="34" charset="-120"/>
              </a:rPr>
              <a:t>任務對接管性能沒有顯著影響，</a:t>
            </a:r>
            <a:r>
              <a:rPr lang="en-US" altLang="zh-TW" sz="2000" dirty="0">
                <a:solidFill>
                  <a:schemeClr val="tx2">
                    <a:lumMod val="75000"/>
                  </a:schemeClr>
                </a:solidFill>
                <a:latin typeface="微軟正黑體" panose="020B0604030504040204" pitchFamily="34" charset="-120"/>
                <a:ea typeface="微軟正黑體" panose="020B0604030504040204" pitchFamily="34" charset="-120"/>
              </a:rPr>
              <a:t>F(1, 69) = 1.04, p = .393) TQT </a:t>
            </a:r>
            <a:r>
              <a:rPr lang="zh-TW" altLang="en-US" sz="2000" dirty="0">
                <a:solidFill>
                  <a:schemeClr val="tx2">
                    <a:lumMod val="75000"/>
                  </a:schemeClr>
                </a:solidFill>
                <a:latin typeface="微軟正黑體" panose="020B0604030504040204" pitchFamily="34" charset="-120"/>
                <a:ea typeface="微軟正黑體" panose="020B0604030504040204" pitchFamily="34" charset="-120"/>
              </a:rPr>
              <a:t>並未顯示出對接管性能的顯著影響，但表明對 </a:t>
            </a:r>
            <a:r>
              <a:rPr lang="en-US" altLang="zh-TW" sz="2000" dirty="0">
                <a:solidFill>
                  <a:schemeClr val="tx2">
                    <a:lumMod val="75000"/>
                  </a:schemeClr>
                </a:solidFill>
                <a:latin typeface="微軟正黑體" panose="020B0604030504040204" pitchFamily="34" charset="-120"/>
                <a:ea typeface="微軟正黑體" panose="020B0604030504040204" pitchFamily="34" charset="-120"/>
              </a:rPr>
              <a:t>TTC </a:t>
            </a:r>
            <a:r>
              <a:rPr lang="zh-TW" altLang="en-US" sz="2000" dirty="0">
                <a:solidFill>
                  <a:schemeClr val="tx2">
                    <a:lumMod val="75000"/>
                  </a:schemeClr>
                </a:solidFill>
                <a:latin typeface="微軟正黑體" panose="020B0604030504040204" pitchFamily="34" charset="-120"/>
                <a:ea typeface="微軟正黑體" panose="020B0604030504040204" pitchFamily="34" charset="-120"/>
              </a:rPr>
              <a:t>有影響，</a:t>
            </a:r>
            <a:r>
              <a:rPr lang="en-US" altLang="zh-TW" sz="2000" dirty="0">
                <a:solidFill>
                  <a:schemeClr val="tx2">
                    <a:lumMod val="75000"/>
                  </a:schemeClr>
                </a:solidFill>
                <a:latin typeface="微軟正黑體" panose="020B0604030504040204" pitchFamily="34" charset="-120"/>
                <a:ea typeface="微軟正黑體" panose="020B0604030504040204" pitchFamily="34" charset="-120"/>
              </a:rPr>
              <a:t>F(1, 69) = 4.31, p = .042</a:t>
            </a:r>
          </a:p>
        </p:txBody>
      </p:sp>
      <p:sp>
        <p:nvSpPr>
          <p:cNvPr id="7" name="Title 13">
            <a:extLst>
              <a:ext uri="{FF2B5EF4-FFF2-40B4-BE49-F238E27FC236}">
                <a16:creationId xmlns:a16="http://schemas.microsoft.com/office/drawing/2014/main" id="{F2657580-8531-46E8-B382-5CA71D601890}"/>
              </a:ext>
            </a:extLst>
          </p:cNvPr>
          <p:cNvSpPr txBox="1">
            <a:spLocks/>
          </p:cNvSpPr>
          <p:nvPr/>
        </p:nvSpPr>
        <p:spPr>
          <a:xfrm>
            <a:off x="466204" y="68951"/>
            <a:ext cx="8229600" cy="780685"/>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en-US" sz="4000" dirty="0">
                <a:solidFill>
                  <a:schemeClr val="accent1">
                    <a:lumMod val="60000"/>
                    <a:lumOff val="40000"/>
                  </a:schemeClr>
                </a:solidFill>
              </a:rPr>
              <a:t>Results</a:t>
            </a:r>
          </a:p>
        </p:txBody>
      </p:sp>
      <p:grpSp>
        <p:nvGrpSpPr>
          <p:cNvPr id="5" name="群組 4">
            <a:extLst>
              <a:ext uri="{FF2B5EF4-FFF2-40B4-BE49-F238E27FC236}">
                <a16:creationId xmlns:a16="http://schemas.microsoft.com/office/drawing/2014/main" id="{4076A209-C90B-4FAB-AD4C-0C6C553CA069}"/>
              </a:ext>
            </a:extLst>
          </p:cNvPr>
          <p:cNvGrpSpPr/>
          <p:nvPr/>
        </p:nvGrpSpPr>
        <p:grpSpPr>
          <a:xfrm>
            <a:off x="5547409" y="294755"/>
            <a:ext cx="3528060" cy="2644140"/>
            <a:chOff x="421198" y="2708920"/>
            <a:chExt cx="3528060" cy="2644140"/>
          </a:xfrm>
        </p:grpSpPr>
        <p:pic>
          <p:nvPicPr>
            <p:cNvPr id="8" name="圖片 7">
              <a:extLst>
                <a:ext uri="{FF2B5EF4-FFF2-40B4-BE49-F238E27FC236}">
                  <a16:creationId xmlns:a16="http://schemas.microsoft.com/office/drawing/2014/main" id="{5EBD9037-03A0-4B14-BAE1-BA4140C60EB9}"/>
                </a:ext>
              </a:extLst>
            </p:cNvPr>
            <p:cNvPicPr/>
            <p:nvPr/>
          </p:nvPicPr>
          <p:blipFill>
            <a:blip r:embed="rId3"/>
            <a:stretch>
              <a:fillRect/>
            </a:stretch>
          </p:blipFill>
          <p:spPr>
            <a:xfrm>
              <a:off x="421198" y="2708920"/>
              <a:ext cx="3528060" cy="2644140"/>
            </a:xfrm>
            <a:prstGeom prst="rect">
              <a:avLst/>
            </a:prstGeom>
          </p:spPr>
        </p:pic>
        <p:sp>
          <p:nvSpPr>
            <p:cNvPr id="4" name="矩形 3">
              <a:extLst>
                <a:ext uri="{FF2B5EF4-FFF2-40B4-BE49-F238E27FC236}">
                  <a16:creationId xmlns:a16="http://schemas.microsoft.com/office/drawing/2014/main" id="{AB419746-2E09-4F72-B083-CB88B5C3A814}"/>
                </a:ext>
              </a:extLst>
            </p:cNvPr>
            <p:cNvSpPr/>
            <p:nvPr/>
          </p:nvSpPr>
          <p:spPr>
            <a:xfrm>
              <a:off x="480530" y="3585035"/>
              <a:ext cx="3240360" cy="21057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矩形 10">
              <a:extLst>
                <a:ext uri="{FF2B5EF4-FFF2-40B4-BE49-F238E27FC236}">
                  <a16:creationId xmlns:a16="http://schemas.microsoft.com/office/drawing/2014/main" id="{A4923741-FCA9-41B1-B9BD-EA90BB6C09A4}"/>
                </a:ext>
              </a:extLst>
            </p:cNvPr>
            <p:cNvSpPr/>
            <p:nvPr/>
          </p:nvSpPr>
          <p:spPr>
            <a:xfrm>
              <a:off x="480530" y="4479999"/>
              <a:ext cx="3240360" cy="210578"/>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6" name="矩形 5">
            <a:extLst>
              <a:ext uri="{FF2B5EF4-FFF2-40B4-BE49-F238E27FC236}">
                <a16:creationId xmlns:a16="http://schemas.microsoft.com/office/drawing/2014/main" id="{6296263F-CB36-4055-B30F-EF723B2CBAE3}"/>
              </a:ext>
            </a:extLst>
          </p:cNvPr>
          <p:cNvSpPr/>
          <p:nvPr/>
        </p:nvSpPr>
        <p:spPr>
          <a:xfrm>
            <a:off x="5004048" y="2840714"/>
            <a:ext cx="242374" cy="369332"/>
          </a:xfrm>
          <a:prstGeom prst="rect">
            <a:avLst/>
          </a:prstGeom>
        </p:spPr>
        <p:txBody>
          <a:bodyPr wrap="none">
            <a:spAutoFit/>
          </a:bodyPr>
          <a:lstStyle/>
          <a:p>
            <a:r>
              <a:rPr lang="zh-TW" altLang="zh-TW" dirty="0">
                <a:solidFill>
                  <a:schemeClr val="tx2"/>
                </a:solidFill>
                <a:latin typeface="微軟正黑體" panose="020B0604030504040204" pitchFamily="34" charset="-120"/>
                <a:ea typeface="微軟正黑體" panose="020B0604030504040204" pitchFamily="34" charset="-120"/>
              </a:rPr>
              <a:t> </a:t>
            </a:r>
            <a:endParaRPr lang="zh-TW" altLang="en-US" dirty="0">
              <a:solidFill>
                <a:schemeClr val="tx2"/>
              </a:solidFill>
              <a:latin typeface="微軟正黑體" panose="020B0604030504040204" pitchFamily="34" charset="-120"/>
              <a:ea typeface="微軟正黑體" panose="020B0604030504040204" pitchFamily="34" charset="-120"/>
            </a:endParaRPr>
          </a:p>
        </p:txBody>
      </p:sp>
      <p:sp>
        <p:nvSpPr>
          <p:cNvPr id="10" name="矩形 9">
            <a:extLst>
              <a:ext uri="{FF2B5EF4-FFF2-40B4-BE49-F238E27FC236}">
                <a16:creationId xmlns:a16="http://schemas.microsoft.com/office/drawing/2014/main" id="{5319790D-3AFD-4A71-A063-88DDB5F3033B}"/>
              </a:ext>
            </a:extLst>
          </p:cNvPr>
          <p:cNvSpPr/>
          <p:nvPr/>
        </p:nvSpPr>
        <p:spPr>
          <a:xfrm>
            <a:off x="4486891" y="4801168"/>
            <a:ext cx="4572000" cy="646331"/>
          </a:xfrm>
          <a:prstGeom prst="rect">
            <a:avLst/>
          </a:prstGeom>
          <a:ln w="19050">
            <a:solidFill>
              <a:schemeClr val="accent3">
                <a:lumMod val="75000"/>
              </a:schemeClr>
            </a:solidFill>
          </a:ln>
        </p:spPr>
        <p:txBody>
          <a:bodyPr>
            <a:spAutoFit/>
          </a:bodyPr>
          <a:lstStyle/>
          <a:p>
            <a:r>
              <a:rPr lang="en-US" altLang="zh-TW" dirty="0">
                <a:solidFill>
                  <a:schemeClr val="tx2"/>
                </a:solidFill>
                <a:latin typeface="微軟正黑體" panose="020B0604030504040204" pitchFamily="34" charset="-120"/>
                <a:ea typeface="微軟正黑體" panose="020B0604030504040204" pitchFamily="34" charset="-120"/>
              </a:rPr>
              <a:t>F(2, 138) = 0.41, p = .910</a:t>
            </a:r>
            <a:r>
              <a:rPr lang="zh-TW" altLang="zh-TW" dirty="0">
                <a:solidFill>
                  <a:schemeClr val="tx2"/>
                </a:solidFill>
                <a:latin typeface="微軟正黑體" panose="020B0604030504040204" pitchFamily="34" charset="-120"/>
                <a:ea typeface="微軟正黑體" panose="020B0604030504040204" pitchFamily="34" charset="-120"/>
                <a:cs typeface="Times New Roman" panose="02020603050405020304" pitchFamily="18" charset="0"/>
              </a:rPr>
              <a:t>，都沒有顯示交通密度和任務之間的交互作用。</a:t>
            </a:r>
            <a:endParaRPr lang="zh-TW" altLang="en-US" dirty="0">
              <a:solidFill>
                <a:schemeClr val="tx2"/>
              </a:solidFill>
              <a:latin typeface="微軟正黑體" panose="020B0604030504040204" pitchFamily="34" charset="-120"/>
              <a:ea typeface="微軟正黑體" panose="020B0604030504040204" pitchFamily="34" charset="-120"/>
            </a:endParaRPr>
          </a:p>
        </p:txBody>
      </p:sp>
      <p:sp>
        <p:nvSpPr>
          <p:cNvPr id="12" name="矩形 11">
            <a:extLst>
              <a:ext uri="{FF2B5EF4-FFF2-40B4-BE49-F238E27FC236}">
                <a16:creationId xmlns:a16="http://schemas.microsoft.com/office/drawing/2014/main" id="{B2A01931-98B0-460D-9AE2-DF7C13160784}"/>
              </a:ext>
            </a:extLst>
          </p:cNvPr>
          <p:cNvSpPr/>
          <p:nvPr/>
        </p:nvSpPr>
        <p:spPr>
          <a:xfrm>
            <a:off x="4486891" y="3748744"/>
            <a:ext cx="3877985" cy="369332"/>
          </a:xfrm>
          <a:prstGeom prst="rect">
            <a:avLst/>
          </a:prstGeom>
          <a:ln w="19050">
            <a:solidFill>
              <a:schemeClr val="accent3">
                <a:lumMod val="75000"/>
              </a:schemeClr>
            </a:solidFill>
          </a:ln>
        </p:spPr>
        <p:txBody>
          <a:bodyPr wrap="none">
            <a:spAutoFit/>
          </a:bodyPr>
          <a:lstStyle/>
          <a:p>
            <a:r>
              <a:rPr lang="zh-TW" altLang="zh-TW" dirty="0">
                <a:solidFill>
                  <a:schemeClr val="tx2"/>
                </a:solidFill>
                <a:latin typeface="微軟正黑體" panose="020B0604030504040204" pitchFamily="34" charset="-120"/>
                <a:ea typeface="微軟正黑體" panose="020B0604030504040204" pitchFamily="34" charset="-120"/>
                <a:cs typeface="Times New Roman" panose="02020603050405020304" pitchFamily="18" charset="0"/>
              </a:rPr>
              <a:t>流量密度對接管性能有顯著的主影響</a:t>
            </a:r>
            <a:endParaRPr lang="zh-TW" altLang="en-US" dirty="0">
              <a:solidFill>
                <a:schemeClr val="tx2"/>
              </a:solidFill>
              <a:latin typeface="微軟正黑體" panose="020B0604030504040204" pitchFamily="34" charset="-120"/>
              <a:ea typeface="微軟正黑體" panose="020B0604030504040204" pitchFamily="34" charset="-120"/>
            </a:endParaRPr>
          </a:p>
        </p:txBody>
      </p:sp>
      <p:sp>
        <p:nvSpPr>
          <p:cNvPr id="18" name="矩形 17">
            <a:extLst>
              <a:ext uri="{FF2B5EF4-FFF2-40B4-BE49-F238E27FC236}">
                <a16:creationId xmlns:a16="http://schemas.microsoft.com/office/drawing/2014/main" id="{54F1DBAA-E112-4DFB-9E22-51227E529988}"/>
              </a:ext>
            </a:extLst>
          </p:cNvPr>
          <p:cNvSpPr/>
          <p:nvPr/>
        </p:nvSpPr>
        <p:spPr>
          <a:xfrm>
            <a:off x="4486891" y="4249870"/>
            <a:ext cx="2903359" cy="369332"/>
          </a:xfrm>
          <a:prstGeom prst="rect">
            <a:avLst/>
          </a:prstGeom>
          <a:ln w="19050">
            <a:solidFill>
              <a:schemeClr val="accent3">
                <a:lumMod val="75000"/>
              </a:schemeClr>
            </a:solidFill>
          </a:ln>
        </p:spPr>
        <p:txBody>
          <a:bodyPr wrap="none">
            <a:spAutoFit/>
          </a:bodyPr>
          <a:lstStyle/>
          <a:p>
            <a:r>
              <a:rPr lang="zh-TW" altLang="zh-TW" dirty="0">
                <a:solidFill>
                  <a:schemeClr val="tx2"/>
                </a:solidFill>
                <a:latin typeface="微軟正黑體" panose="020B0604030504040204" pitchFamily="34" charset="-120"/>
                <a:ea typeface="微軟正黑體" panose="020B0604030504040204" pitchFamily="34" charset="-120"/>
                <a:cs typeface="Times New Roman" panose="02020603050405020304" pitchFamily="18" charset="0"/>
              </a:rPr>
              <a:t>交通密度確實影響了</a:t>
            </a:r>
            <a:r>
              <a:rPr lang="en-US" altLang="zh-TW" dirty="0">
                <a:solidFill>
                  <a:schemeClr val="tx2"/>
                </a:solidFill>
                <a:latin typeface="微軟正黑體" panose="020B0604030504040204" pitchFamily="34" charset="-120"/>
                <a:ea typeface="微軟正黑體" panose="020B0604030504040204" pitchFamily="34" charset="-120"/>
              </a:rPr>
              <a:t> t </a:t>
            </a:r>
            <a:r>
              <a:rPr lang="zh-TW" altLang="zh-TW" dirty="0">
                <a:solidFill>
                  <a:schemeClr val="tx2"/>
                </a:solidFill>
                <a:latin typeface="微軟正黑體" panose="020B0604030504040204" pitchFamily="34" charset="-120"/>
                <a:ea typeface="微軟正黑體" panose="020B0604030504040204" pitchFamily="34" charset="-120"/>
                <a:cs typeface="Times New Roman" panose="02020603050405020304" pitchFamily="18" charset="0"/>
              </a:rPr>
              <a:t>接管</a:t>
            </a:r>
            <a:endParaRPr lang="zh-TW" altLang="en-US" dirty="0">
              <a:solidFill>
                <a:schemeClr val="tx2"/>
              </a:solidFill>
              <a:latin typeface="微軟正黑體" panose="020B0604030504040204" pitchFamily="34" charset="-120"/>
              <a:ea typeface="微軟正黑體" panose="020B0604030504040204" pitchFamily="34" charset="-120"/>
            </a:endParaRPr>
          </a:p>
        </p:txBody>
      </p:sp>
      <p:grpSp>
        <p:nvGrpSpPr>
          <p:cNvPr id="3" name="群組 2">
            <a:extLst>
              <a:ext uri="{FF2B5EF4-FFF2-40B4-BE49-F238E27FC236}">
                <a16:creationId xmlns:a16="http://schemas.microsoft.com/office/drawing/2014/main" id="{EEBE4126-74E1-4FBB-9A4D-85A35CDD5F9E}"/>
              </a:ext>
            </a:extLst>
          </p:cNvPr>
          <p:cNvGrpSpPr/>
          <p:nvPr/>
        </p:nvGrpSpPr>
        <p:grpSpPr>
          <a:xfrm>
            <a:off x="441201" y="2938895"/>
            <a:ext cx="3850048" cy="3724546"/>
            <a:chOff x="268771" y="2102584"/>
            <a:chExt cx="3850048" cy="3724546"/>
          </a:xfrm>
        </p:grpSpPr>
        <p:grpSp>
          <p:nvGrpSpPr>
            <p:cNvPr id="2" name="群組 1">
              <a:extLst>
                <a:ext uri="{FF2B5EF4-FFF2-40B4-BE49-F238E27FC236}">
                  <a16:creationId xmlns:a16="http://schemas.microsoft.com/office/drawing/2014/main" id="{FC0699CF-0A92-4BC5-93C5-C012CF48CAB0}"/>
                </a:ext>
              </a:extLst>
            </p:cNvPr>
            <p:cNvGrpSpPr/>
            <p:nvPr/>
          </p:nvGrpSpPr>
          <p:grpSpPr>
            <a:xfrm>
              <a:off x="294431" y="2102584"/>
              <a:ext cx="3824388" cy="3724546"/>
              <a:chOff x="997260" y="3339402"/>
              <a:chExt cx="3824388" cy="3724546"/>
            </a:xfrm>
          </p:grpSpPr>
          <p:pic>
            <p:nvPicPr>
              <p:cNvPr id="15" name="圖片 14">
                <a:extLst>
                  <a:ext uri="{FF2B5EF4-FFF2-40B4-BE49-F238E27FC236}">
                    <a16:creationId xmlns:a16="http://schemas.microsoft.com/office/drawing/2014/main" id="{7931DB65-3112-483E-8842-A8D04820BEB1}"/>
                  </a:ext>
                </a:extLst>
              </p:cNvPr>
              <p:cNvPicPr/>
              <p:nvPr/>
            </p:nvPicPr>
            <p:blipFill>
              <a:blip r:embed="rId4"/>
              <a:stretch>
                <a:fillRect/>
              </a:stretch>
            </p:blipFill>
            <p:spPr>
              <a:xfrm>
                <a:off x="1010280" y="3339402"/>
                <a:ext cx="3810107" cy="3724546"/>
              </a:xfrm>
              <a:prstGeom prst="rect">
                <a:avLst/>
              </a:prstGeom>
            </p:spPr>
          </p:pic>
          <p:sp>
            <p:nvSpPr>
              <p:cNvPr id="17" name="矩形 16">
                <a:extLst>
                  <a:ext uri="{FF2B5EF4-FFF2-40B4-BE49-F238E27FC236}">
                    <a16:creationId xmlns:a16="http://schemas.microsoft.com/office/drawing/2014/main" id="{8256E5D4-15BA-43EA-B335-3BC2C0E168D3}"/>
                  </a:ext>
                </a:extLst>
              </p:cNvPr>
              <p:cNvSpPr/>
              <p:nvPr/>
            </p:nvSpPr>
            <p:spPr>
              <a:xfrm>
                <a:off x="1024562" y="4365574"/>
                <a:ext cx="3797086" cy="201524"/>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矩形 18">
                <a:extLst>
                  <a:ext uri="{FF2B5EF4-FFF2-40B4-BE49-F238E27FC236}">
                    <a16:creationId xmlns:a16="http://schemas.microsoft.com/office/drawing/2014/main" id="{8E019AB9-DC6C-465C-BA45-8F6A14A5ABAE}"/>
                  </a:ext>
                </a:extLst>
              </p:cNvPr>
              <p:cNvSpPr/>
              <p:nvPr/>
            </p:nvSpPr>
            <p:spPr>
              <a:xfrm>
                <a:off x="997260" y="4617487"/>
                <a:ext cx="3810106" cy="201524"/>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6" name="矩形 15">
              <a:extLst>
                <a:ext uri="{FF2B5EF4-FFF2-40B4-BE49-F238E27FC236}">
                  <a16:creationId xmlns:a16="http://schemas.microsoft.com/office/drawing/2014/main" id="{A4F1DAF2-BB86-406A-955C-906A7382E34D}"/>
                </a:ext>
              </a:extLst>
            </p:cNvPr>
            <p:cNvSpPr/>
            <p:nvPr/>
          </p:nvSpPr>
          <p:spPr>
            <a:xfrm>
              <a:off x="268771" y="3964857"/>
              <a:ext cx="3810106" cy="20761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Tree>
    <p:extLst>
      <p:ext uri="{BB962C8B-B14F-4D97-AF65-F5344CB8AC3E}">
        <p14:creationId xmlns:p14="http://schemas.microsoft.com/office/powerpoint/2010/main" val="3075603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p:cNvSpPr txBox="1"/>
          <p:nvPr/>
        </p:nvSpPr>
        <p:spPr>
          <a:xfrm>
            <a:off x="395536" y="1175119"/>
            <a:ext cx="4536504" cy="2346086"/>
          </a:xfrm>
          <a:prstGeom prst="rect">
            <a:avLst/>
          </a:prstGeom>
          <a:noFill/>
        </p:spPr>
        <p:txBody>
          <a:bodyPr wrap="square" rIns="144000" bIns="36000" numCol="1" spcCol="360000" rtlCol="0">
            <a:spAutoFit/>
          </a:bodyPr>
          <a:lstStyle/>
          <a:p>
            <a:pPr marL="342900" indent="-342900" algn="just">
              <a:lnSpc>
                <a:spcPct val="125000"/>
              </a:lnSpc>
              <a:buFont typeface="Arial" panose="020B0604020202020204" pitchFamily="34" charset="0"/>
              <a:buChar char="•"/>
            </a:pPr>
            <a:r>
              <a:rPr lang="zh-TW" altLang="en-US" sz="2400" dirty="0">
                <a:solidFill>
                  <a:schemeClr val="tx2">
                    <a:lumMod val="75000"/>
                  </a:schemeClr>
                </a:solidFill>
                <a:latin typeface="微軟正黑體" panose="020B0604030504040204" pitchFamily="34" charset="-120"/>
                <a:ea typeface="微軟正黑體" panose="020B0604030504040204" pitchFamily="34" charset="-120"/>
              </a:rPr>
              <a:t>在任務組和基準組之間的 </a:t>
            </a:r>
            <a:r>
              <a:rPr lang="en-US" altLang="zh-TW" sz="2400" dirty="0">
                <a:solidFill>
                  <a:schemeClr val="tx2">
                    <a:lumMod val="75000"/>
                  </a:schemeClr>
                </a:solidFill>
                <a:latin typeface="微軟正黑體" panose="020B0604030504040204" pitchFamily="34" charset="-120"/>
                <a:ea typeface="微軟正黑體" panose="020B0604030504040204" pitchFamily="34" charset="-120"/>
              </a:rPr>
              <a:t>HGD </a:t>
            </a:r>
            <a:r>
              <a:rPr lang="zh-TW" altLang="en-US" sz="2400" dirty="0">
                <a:solidFill>
                  <a:schemeClr val="tx2">
                    <a:lumMod val="75000"/>
                  </a:schemeClr>
                </a:solidFill>
                <a:latin typeface="微軟正黑體" panose="020B0604030504040204" pitchFamily="34" charset="-120"/>
                <a:ea typeface="微軟正黑體" panose="020B0604030504040204" pitchFamily="34" charset="-120"/>
              </a:rPr>
              <a:t>中發現了強效應</a:t>
            </a:r>
            <a:r>
              <a:rPr lang="en-US" altLang="zh-TW" sz="2400" dirty="0">
                <a:solidFill>
                  <a:schemeClr val="tx2">
                    <a:lumMod val="75000"/>
                  </a:schemeClr>
                </a:solidFill>
                <a:latin typeface="微軟正黑體" panose="020B0604030504040204" pitchFamily="34" charset="-120"/>
                <a:ea typeface="微軟正黑體" panose="020B0604030504040204" pitchFamily="34" charset="-120"/>
              </a:rPr>
              <a:t>t(70) = 5.010</a:t>
            </a:r>
            <a:r>
              <a:rPr lang="zh-TW" altLang="en-US" sz="2400" dirty="0">
                <a:solidFill>
                  <a:schemeClr val="tx2">
                    <a:lumMod val="75000"/>
                  </a:schemeClr>
                </a:solidFill>
                <a:latin typeface="微軟正黑體" panose="020B0604030504040204" pitchFamily="34" charset="-120"/>
                <a:ea typeface="微軟正黑體" panose="020B0604030504040204" pitchFamily="34" charset="-120"/>
              </a:rPr>
              <a:t>，</a:t>
            </a:r>
            <a:r>
              <a:rPr lang="en-US" altLang="zh-TW" sz="2400" dirty="0">
                <a:solidFill>
                  <a:schemeClr val="tx2">
                    <a:lumMod val="75000"/>
                  </a:schemeClr>
                </a:solidFill>
                <a:latin typeface="微軟正黑體" panose="020B0604030504040204" pitchFamily="34" charset="-120"/>
                <a:ea typeface="微軟正黑體" panose="020B0604030504040204" pitchFamily="34" charset="-120"/>
              </a:rPr>
              <a:t>p &lt; .001</a:t>
            </a:r>
            <a:r>
              <a:rPr lang="zh-TW" altLang="en-US" sz="2400" dirty="0">
                <a:solidFill>
                  <a:schemeClr val="tx2">
                    <a:lumMod val="75000"/>
                  </a:schemeClr>
                </a:solidFill>
                <a:latin typeface="微軟正黑體" panose="020B0604030504040204" pitchFamily="34" charset="-120"/>
                <a:ea typeface="微軟正黑體" panose="020B0604030504040204" pitchFamily="34" charset="-120"/>
              </a:rPr>
              <a:t>（參見圖 </a:t>
            </a:r>
            <a:r>
              <a:rPr lang="en-US" altLang="zh-TW" sz="2400" dirty="0">
                <a:solidFill>
                  <a:schemeClr val="tx2">
                    <a:lumMod val="75000"/>
                  </a:schemeClr>
                </a:solidFill>
                <a:latin typeface="微軟正黑體" panose="020B0604030504040204" pitchFamily="34" charset="-120"/>
                <a:ea typeface="微軟正黑體" panose="020B0604030504040204" pitchFamily="34" charset="-120"/>
              </a:rPr>
              <a:t>3</a:t>
            </a:r>
            <a:r>
              <a:rPr lang="zh-TW" altLang="en-US" sz="2400" dirty="0">
                <a:solidFill>
                  <a:schemeClr val="tx2">
                    <a:lumMod val="75000"/>
                  </a:schemeClr>
                </a:solidFill>
                <a:latin typeface="微軟正黑體" panose="020B0604030504040204" pitchFamily="34" charset="-120"/>
                <a:ea typeface="微軟正黑體" panose="020B0604030504040204" pitchFamily="34" charset="-120"/>
              </a:rPr>
              <a:t>），表明超過 </a:t>
            </a:r>
            <a:r>
              <a:rPr lang="en-US" altLang="zh-TW" sz="2400" dirty="0">
                <a:solidFill>
                  <a:schemeClr val="tx2">
                    <a:lumMod val="75000"/>
                  </a:schemeClr>
                </a:solidFill>
                <a:latin typeface="微軟正黑體" panose="020B0604030504040204" pitchFamily="34" charset="-120"/>
                <a:ea typeface="微軟正黑體" panose="020B0604030504040204" pitchFamily="34" charset="-120"/>
              </a:rPr>
              <a:t>50%</a:t>
            </a:r>
            <a:r>
              <a:rPr lang="zh-TW" altLang="en-US" sz="2400" dirty="0">
                <a:solidFill>
                  <a:schemeClr val="tx2">
                    <a:lumMod val="75000"/>
                  </a:schemeClr>
                </a:solidFill>
                <a:latin typeface="微軟正黑體" panose="020B0604030504040204" pitchFamily="34" charset="-120"/>
                <a:ea typeface="微軟正黑體" panose="020B0604030504040204" pitchFamily="34" charset="-120"/>
              </a:rPr>
              <a:t>更廣泛的</a:t>
            </a:r>
            <a:r>
              <a:rPr lang="zh-TW" altLang="en-US" sz="2400" dirty="0">
                <a:solidFill>
                  <a:schemeClr val="tx2">
                    <a:lumMod val="75000"/>
                  </a:schemeClr>
                </a:solidFill>
                <a:highlight>
                  <a:srgbClr val="FFFF00"/>
                </a:highlight>
                <a:latin typeface="微軟正黑體" panose="020B0604030504040204" pitchFamily="34" charset="-120"/>
                <a:ea typeface="微軟正黑體" panose="020B0604030504040204" pitchFamily="34" charset="-120"/>
              </a:rPr>
              <a:t>視線水平分散</a:t>
            </a:r>
            <a:endParaRPr lang="en-US" altLang="zh-TW" sz="2400" dirty="0">
              <a:solidFill>
                <a:schemeClr val="tx2">
                  <a:lumMod val="75000"/>
                </a:schemeClr>
              </a:solidFill>
              <a:highlight>
                <a:srgbClr val="FFFF00"/>
              </a:highlight>
              <a:latin typeface="微軟正黑體" panose="020B0604030504040204" pitchFamily="34" charset="-120"/>
              <a:ea typeface="微軟正黑體" panose="020B0604030504040204" pitchFamily="34" charset="-120"/>
            </a:endParaRPr>
          </a:p>
        </p:txBody>
      </p:sp>
      <p:sp>
        <p:nvSpPr>
          <p:cNvPr id="7" name="Title 13">
            <a:extLst>
              <a:ext uri="{FF2B5EF4-FFF2-40B4-BE49-F238E27FC236}">
                <a16:creationId xmlns:a16="http://schemas.microsoft.com/office/drawing/2014/main" id="{F2657580-8531-46E8-B382-5CA71D601890}"/>
              </a:ext>
            </a:extLst>
          </p:cNvPr>
          <p:cNvSpPr txBox="1">
            <a:spLocks/>
          </p:cNvSpPr>
          <p:nvPr/>
        </p:nvSpPr>
        <p:spPr>
          <a:xfrm>
            <a:off x="395536" y="116632"/>
            <a:ext cx="8229600" cy="780685"/>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en-US" sz="4000" dirty="0">
                <a:solidFill>
                  <a:schemeClr val="accent1">
                    <a:lumMod val="60000"/>
                    <a:lumOff val="40000"/>
                  </a:schemeClr>
                </a:solidFill>
              </a:rPr>
              <a:t>Results</a:t>
            </a:r>
          </a:p>
        </p:txBody>
      </p:sp>
      <p:pic>
        <p:nvPicPr>
          <p:cNvPr id="9" name="圖片 8">
            <a:extLst>
              <a:ext uri="{FF2B5EF4-FFF2-40B4-BE49-F238E27FC236}">
                <a16:creationId xmlns:a16="http://schemas.microsoft.com/office/drawing/2014/main" id="{11032DDB-6439-44B7-AAA2-C3C5214DBDAA}"/>
              </a:ext>
            </a:extLst>
          </p:cNvPr>
          <p:cNvPicPr/>
          <p:nvPr/>
        </p:nvPicPr>
        <p:blipFill>
          <a:blip r:embed="rId3"/>
          <a:stretch>
            <a:fillRect/>
          </a:stretch>
        </p:blipFill>
        <p:spPr>
          <a:xfrm>
            <a:off x="5148064" y="1268760"/>
            <a:ext cx="3821048" cy="2880320"/>
          </a:xfrm>
          <a:prstGeom prst="rect">
            <a:avLst/>
          </a:prstGeom>
        </p:spPr>
      </p:pic>
    </p:spTree>
    <p:extLst>
      <p:ext uri="{BB962C8B-B14F-4D97-AF65-F5344CB8AC3E}">
        <p14:creationId xmlns:p14="http://schemas.microsoft.com/office/powerpoint/2010/main" val="24131752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p:cNvSpPr txBox="1"/>
          <p:nvPr/>
        </p:nvSpPr>
        <p:spPr>
          <a:xfrm>
            <a:off x="395536" y="802177"/>
            <a:ext cx="8748464" cy="741416"/>
          </a:xfrm>
          <a:prstGeom prst="rect">
            <a:avLst/>
          </a:prstGeom>
          <a:noFill/>
        </p:spPr>
        <p:txBody>
          <a:bodyPr wrap="square" rIns="144000" bIns="36000" numCol="1" spcCol="360000" rtlCol="0">
            <a:spAutoFit/>
          </a:bodyPr>
          <a:lstStyle/>
          <a:p>
            <a:pPr marL="342900" indent="-342900" algn="just">
              <a:lnSpc>
                <a:spcPct val="125000"/>
              </a:lnSpc>
              <a:buFont typeface="Arial" panose="020B0604020202020204" pitchFamily="34" charset="0"/>
              <a:buChar char="•"/>
            </a:pPr>
            <a:r>
              <a:rPr lang="zh-TW" altLang="en-US" dirty="0">
                <a:solidFill>
                  <a:schemeClr val="tx2">
                    <a:lumMod val="75000"/>
                  </a:schemeClr>
                </a:solidFill>
                <a:latin typeface="微軟正黑體" panose="020B0604030504040204" pitchFamily="34" charset="-120"/>
                <a:ea typeface="微軟正黑體" panose="020B0604030504040204" pitchFamily="34" charset="-120"/>
              </a:rPr>
              <a:t>對收到接管請求，手放置於方向盤之時間沒有影響，</a:t>
            </a:r>
            <a:r>
              <a:rPr lang="en-US" altLang="zh-TW" dirty="0">
                <a:solidFill>
                  <a:schemeClr val="tx2">
                    <a:lumMod val="75000"/>
                  </a:schemeClr>
                </a:solidFill>
                <a:latin typeface="微軟正黑體" panose="020B0604030504040204" pitchFamily="34" charset="-120"/>
                <a:ea typeface="微軟正黑體" panose="020B0604030504040204" pitchFamily="34" charset="-120"/>
              </a:rPr>
              <a:t>F(1, 57) = .332, p = .689</a:t>
            </a:r>
            <a:r>
              <a:rPr lang="zh-TW" altLang="en-US" dirty="0">
                <a:solidFill>
                  <a:schemeClr val="tx2">
                    <a:lumMod val="75000"/>
                  </a:schemeClr>
                </a:solidFill>
                <a:latin typeface="微軟正黑體" panose="020B0604030504040204" pitchFamily="34" charset="-120"/>
                <a:ea typeface="微軟正黑體" panose="020B0604030504040204" pitchFamily="34" charset="-120"/>
              </a:rPr>
              <a:t>（參見圖 </a:t>
            </a:r>
            <a:r>
              <a:rPr lang="en-US" altLang="zh-TW" dirty="0">
                <a:solidFill>
                  <a:schemeClr val="tx2">
                    <a:lumMod val="75000"/>
                  </a:schemeClr>
                </a:solidFill>
                <a:latin typeface="微軟正黑體" panose="020B0604030504040204" pitchFamily="34" charset="-120"/>
                <a:ea typeface="微軟正黑體" panose="020B0604030504040204" pitchFamily="34" charset="-120"/>
              </a:rPr>
              <a:t>a)</a:t>
            </a:r>
          </a:p>
        </p:txBody>
      </p:sp>
      <p:sp>
        <p:nvSpPr>
          <p:cNvPr id="7" name="Title 13">
            <a:extLst>
              <a:ext uri="{FF2B5EF4-FFF2-40B4-BE49-F238E27FC236}">
                <a16:creationId xmlns:a16="http://schemas.microsoft.com/office/drawing/2014/main" id="{F2657580-8531-46E8-B382-5CA71D601890}"/>
              </a:ext>
            </a:extLst>
          </p:cNvPr>
          <p:cNvSpPr txBox="1">
            <a:spLocks/>
          </p:cNvSpPr>
          <p:nvPr/>
        </p:nvSpPr>
        <p:spPr>
          <a:xfrm>
            <a:off x="457200" y="21492"/>
            <a:ext cx="8229600" cy="780685"/>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en-US" sz="4000" dirty="0">
                <a:solidFill>
                  <a:schemeClr val="accent1">
                    <a:lumMod val="60000"/>
                    <a:lumOff val="40000"/>
                  </a:schemeClr>
                </a:solidFill>
              </a:rPr>
              <a:t>Results</a:t>
            </a:r>
          </a:p>
        </p:txBody>
      </p:sp>
      <p:pic>
        <p:nvPicPr>
          <p:cNvPr id="4" name="圖片 3">
            <a:extLst>
              <a:ext uri="{FF2B5EF4-FFF2-40B4-BE49-F238E27FC236}">
                <a16:creationId xmlns:a16="http://schemas.microsoft.com/office/drawing/2014/main" id="{7788CB52-BFF9-457A-8DED-9789251DD827}"/>
              </a:ext>
            </a:extLst>
          </p:cNvPr>
          <p:cNvPicPr/>
          <p:nvPr/>
        </p:nvPicPr>
        <p:blipFill rotWithShape="1">
          <a:blip r:embed="rId3"/>
          <a:srcRect b="26616"/>
          <a:stretch/>
        </p:blipFill>
        <p:spPr>
          <a:xfrm>
            <a:off x="1223626" y="1573224"/>
            <a:ext cx="6696745" cy="3258801"/>
          </a:xfrm>
          <a:prstGeom prst="rect">
            <a:avLst/>
          </a:prstGeom>
        </p:spPr>
      </p:pic>
      <p:sp>
        <p:nvSpPr>
          <p:cNvPr id="6" name="矩形 5">
            <a:extLst>
              <a:ext uri="{FF2B5EF4-FFF2-40B4-BE49-F238E27FC236}">
                <a16:creationId xmlns:a16="http://schemas.microsoft.com/office/drawing/2014/main" id="{3A5B4B6D-46F3-4807-965A-53A46B9A5A24}"/>
              </a:ext>
            </a:extLst>
          </p:cNvPr>
          <p:cNvSpPr/>
          <p:nvPr/>
        </p:nvSpPr>
        <p:spPr>
          <a:xfrm>
            <a:off x="1115615" y="4725144"/>
            <a:ext cx="6912768" cy="1477328"/>
          </a:xfrm>
          <a:prstGeom prst="rect">
            <a:avLst/>
          </a:prstGeom>
        </p:spPr>
        <p:txBody>
          <a:bodyPr wrap="square">
            <a:spAutoFit/>
          </a:bodyPr>
          <a:lstStyle/>
          <a:p>
            <a:pPr marL="285750" indent="-285750">
              <a:buFont typeface="Arial" panose="020B0604020202020204" pitchFamily="34" charset="0"/>
              <a:buChar char="•"/>
            </a:pPr>
            <a:r>
              <a:rPr lang="zh-TW" altLang="zh-TW" kern="100" dirty="0">
                <a:latin typeface="微軟正黑體" panose="020B0604030504040204" pitchFamily="34" charset="-120"/>
                <a:ea typeface="微軟正黑體" panose="020B0604030504040204" pitchFamily="34" charset="-120"/>
                <a:cs typeface="Times New Roman" panose="02020603050405020304" pitchFamily="18" charset="0"/>
              </a:rPr>
              <a:t>事後成對比較表明，當交通密度為零時（</a:t>
            </a:r>
            <a:r>
              <a:rPr lang="en-US" altLang="zh-TW" kern="100" dirty="0">
                <a:latin typeface="微軟正黑體" panose="020B0604030504040204" pitchFamily="34" charset="-120"/>
                <a:ea typeface="微軟正黑體" panose="020B0604030504040204" pitchFamily="34" charset="-120"/>
                <a:cs typeface="Times New Roman" panose="02020603050405020304" pitchFamily="18" charset="0"/>
              </a:rPr>
              <a:t>M = 2.57 </a:t>
            </a:r>
            <a:r>
              <a:rPr lang="zh-TW" altLang="zh-TW" kern="100" dirty="0">
                <a:latin typeface="微軟正黑體" panose="020B0604030504040204" pitchFamily="34" charset="-120"/>
                <a:ea typeface="微軟正黑體" panose="020B0604030504040204" pitchFamily="34" charset="-120"/>
                <a:cs typeface="Times New Roman" panose="02020603050405020304" pitchFamily="18" charset="0"/>
              </a:rPr>
              <a:t>秒，</a:t>
            </a:r>
            <a:r>
              <a:rPr lang="en-US" altLang="zh-TW" kern="100" dirty="0">
                <a:latin typeface="微軟正黑體" panose="020B0604030504040204" pitchFamily="34" charset="-120"/>
                <a:ea typeface="微軟正黑體" panose="020B0604030504040204" pitchFamily="34" charset="-120"/>
                <a:cs typeface="Times New Roman" panose="02020603050405020304" pitchFamily="18" charset="0"/>
              </a:rPr>
              <a:t>SD = 1.02)</a:t>
            </a:r>
            <a:r>
              <a:rPr lang="zh-TW" altLang="zh-TW" kern="1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kern="100" dirty="0">
                <a:highlight>
                  <a:srgbClr val="FFFF00"/>
                </a:highlight>
                <a:latin typeface="微軟正黑體" panose="020B0604030504040204" pitchFamily="34" charset="-120"/>
                <a:ea typeface="微軟正黑體" panose="020B0604030504040204" pitchFamily="34" charset="-120"/>
                <a:cs typeface="Times New Roman" panose="02020603050405020304" pitchFamily="18" charset="0"/>
              </a:rPr>
              <a:t>完成接管</a:t>
            </a:r>
            <a:r>
              <a:rPr lang="zh-TW" altLang="zh-TW" kern="100" dirty="0">
                <a:latin typeface="微軟正黑體" panose="020B0604030504040204" pitchFamily="34" charset="-120"/>
                <a:ea typeface="微軟正黑體" panose="020B0604030504040204" pitchFamily="34" charset="-120"/>
                <a:cs typeface="Times New Roman" panose="02020603050405020304" pitchFamily="18" charset="0"/>
              </a:rPr>
              <a:t>時間比交通密度為</a:t>
            </a:r>
            <a:r>
              <a:rPr lang="en-US" altLang="zh-TW" kern="100" dirty="0">
                <a:latin typeface="微軟正黑體" panose="020B0604030504040204" pitchFamily="34" charset="-120"/>
                <a:ea typeface="微軟正黑體" panose="020B0604030504040204" pitchFamily="34" charset="-120"/>
                <a:cs typeface="Times New Roman" panose="02020603050405020304" pitchFamily="18" charset="0"/>
              </a:rPr>
              <a:t> 10 </a:t>
            </a:r>
            <a:r>
              <a:rPr lang="zh-TW" altLang="zh-TW" kern="100" dirty="0">
                <a:latin typeface="微軟正黑體" panose="020B0604030504040204" pitchFamily="34" charset="-120"/>
                <a:ea typeface="微軟正黑體" panose="020B0604030504040204" pitchFamily="34" charset="-120"/>
                <a:cs typeface="Times New Roman" panose="02020603050405020304" pitchFamily="18" charset="0"/>
              </a:rPr>
              <a:t>時（</a:t>
            </a:r>
            <a:r>
              <a:rPr lang="en-US" altLang="zh-TW" kern="100" dirty="0">
                <a:latin typeface="微軟正黑體" panose="020B0604030504040204" pitchFamily="34" charset="-120"/>
                <a:ea typeface="微軟正黑體" panose="020B0604030504040204" pitchFamily="34" charset="-120"/>
                <a:cs typeface="Times New Roman" panose="02020603050405020304" pitchFamily="18" charset="0"/>
              </a:rPr>
              <a:t>M = 3.42 </a:t>
            </a:r>
            <a:r>
              <a:rPr lang="zh-TW" altLang="zh-TW" kern="100" dirty="0">
                <a:latin typeface="微軟正黑體" panose="020B0604030504040204" pitchFamily="34" charset="-120"/>
                <a:ea typeface="微軟正黑體" panose="020B0604030504040204" pitchFamily="34" charset="-120"/>
                <a:cs typeface="Times New Roman" panose="02020603050405020304" pitchFamily="18" charset="0"/>
              </a:rPr>
              <a:t>秒，</a:t>
            </a:r>
            <a:r>
              <a:rPr lang="en-US" altLang="zh-TW" kern="100" dirty="0">
                <a:latin typeface="微軟正黑體" panose="020B0604030504040204" pitchFamily="34" charset="-120"/>
                <a:ea typeface="微軟正黑體" panose="020B0604030504040204" pitchFamily="34" charset="-120"/>
                <a:cs typeface="Times New Roman" panose="02020603050405020304" pitchFamily="18" charset="0"/>
              </a:rPr>
              <a:t>SD = 1.28</a:t>
            </a:r>
            <a:r>
              <a:rPr lang="zh-TW" altLang="zh-TW" kern="100" dirty="0">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kern="100" dirty="0">
                <a:latin typeface="微軟正黑體" panose="020B0604030504040204" pitchFamily="34" charset="-120"/>
                <a:ea typeface="微軟正黑體" panose="020B0604030504040204" pitchFamily="34" charset="-120"/>
                <a:cs typeface="Times New Roman" panose="02020603050405020304" pitchFamily="18" charset="0"/>
              </a:rPr>
              <a:t>t (69) = </a:t>
            </a:r>
            <a:r>
              <a:rPr lang="zh-TW" altLang="zh-TW" kern="100" dirty="0">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kern="100" dirty="0">
                <a:latin typeface="微軟正黑體" panose="020B0604030504040204" pitchFamily="34" charset="-120"/>
                <a:ea typeface="微軟正黑體" panose="020B0604030504040204" pitchFamily="34" charset="-120"/>
                <a:cs typeface="Times New Roman" panose="02020603050405020304" pitchFamily="18" charset="0"/>
              </a:rPr>
              <a:t>4.680</a:t>
            </a:r>
            <a:r>
              <a:rPr lang="zh-TW" altLang="zh-TW" kern="100" dirty="0">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kern="100" dirty="0">
                <a:latin typeface="微軟正黑體" panose="020B0604030504040204" pitchFamily="34" charset="-120"/>
                <a:ea typeface="微軟正黑體" panose="020B0604030504040204" pitchFamily="34" charset="-120"/>
                <a:cs typeface="Times New Roman" panose="02020603050405020304" pitchFamily="18" charset="0"/>
              </a:rPr>
              <a:t>p &lt; .001</a:t>
            </a:r>
            <a:r>
              <a:rPr lang="zh-TW" altLang="zh-TW" kern="100" dirty="0">
                <a:latin typeface="微軟正黑體" panose="020B0604030504040204" pitchFamily="34" charset="-120"/>
                <a:ea typeface="微軟正黑體" panose="020B0604030504040204" pitchFamily="34" charset="-120"/>
                <a:cs typeface="Times New Roman" panose="02020603050405020304" pitchFamily="18" charset="0"/>
              </a:rPr>
              <a:t>，或每公里</a:t>
            </a:r>
            <a:r>
              <a:rPr lang="en-US" altLang="zh-TW" kern="100" dirty="0">
                <a:latin typeface="微軟正黑體" panose="020B0604030504040204" pitchFamily="34" charset="-120"/>
                <a:ea typeface="微軟正黑體" panose="020B0604030504040204" pitchFamily="34" charset="-120"/>
                <a:cs typeface="Times New Roman" panose="02020603050405020304" pitchFamily="18" charset="0"/>
              </a:rPr>
              <a:t> 20 </a:t>
            </a:r>
            <a:r>
              <a:rPr lang="zh-TW" altLang="zh-TW" kern="100" dirty="0">
                <a:latin typeface="微軟正黑體" panose="020B0604030504040204" pitchFamily="34" charset="-120"/>
                <a:ea typeface="微軟正黑體" panose="020B0604030504040204" pitchFamily="34" charset="-120"/>
                <a:cs typeface="Times New Roman" panose="02020603050405020304" pitchFamily="18" charset="0"/>
              </a:rPr>
              <a:t>輛車（</a:t>
            </a:r>
            <a:r>
              <a:rPr lang="en-US" altLang="zh-TW" kern="100" dirty="0">
                <a:latin typeface="微軟正黑體" panose="020B0604030504040204" pitchFamily="34" charset="-120"/>
                <a:ea typeface="微軟正黑體" panose="020B0604030504040204" pitchFamily="34" charset="-120"/>
                <a:cs typeface="Times New Roman" panose="02020603050405020304" pitchFamily="18" charset="0"/>
              </a:rPr>
              <a:t>M = 3.51 s</a:t>
            </a:r>
            <a:r>
              <a:rPr lang="zh-TW" altLang="zh-TW" kern="100" dirty="0">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kern="100" dirty="0">
                <a:latin typeface="微軟正黑體" panose="020B0604030504040204" pitchFamily="34" charset="-120"/>
                <a:ea typeface="微軟正黑體" panose="020B0604030504040204" pitchFamily="34" charset="-120"/>
                <a:cs typeface="Times New Roman" panose="02020603050405020304" pitchFamily="18" charset="0"/>
              </a:rPr>
              <a:t>SD = 1.20</a:t>
            </a:r>
            <a:r>
              <a:rPr lang="zh-TW" altLang="zh-TW" kern="100" dirty="0">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kern="100" dirty="0">
                <a:latin typeface="微軟正黑體" panose="020B0604030504040204" pitchFamily="34" charset="-120"/>
                <a:ea typeface="微軟正黑體" panose="020B0604030504040204" pitchFamily="34" charset="-120"/>
                <a:cs typeface="Times New Roman" panose="02020603050405020304" pitchFamily="18" charset="0"/>
              </a:rPr>
              <a:t>t(69) = </a:t>
            </a:r>
            <a:r>
              <a:rPr lang="zh-TW" altLang="zh-TW" kern="100" dirty="0">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kern="100" dirty="0">
                <a:latin typeface="微軟正黑體" panose="020B0604030504040204" pitchFamily="34" charset="-120"/>
                <a:ea typeface="微軟正黑體" panose="020B0604030504040204" pitchFamily="34" charset="-120"/>
                <a:cs typeface="Times New Roman" panose="02020603050405020304" pitchFamily="18" charset="0"/>
              </a:rPr>
              <a:t>5.437</a:t>
            </a:r>
            <a:r>
              <a:rPr lang="zh-TW" altLang="zh-TW" kern="100" dirty="0">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kern="100" dirty="0">
                <a:latin typeface="微軟正黑體" panose="020B0604030504040204" pitchFamily="34" charset="-120"/>
                <a:ea typeface="微軟正黑體" panose="020B0604030504040204" pitchFamily="34" charset="-120"/>
                <a:cs typeface="Times New Roman" panose="02020603050405020304" pitchFamily="18" charset="0"/>
              </a:rPr>
              <a:t>p &lt; .001</a:t>
            </a:r>
            <a:r>
              <a:rPr lang="zh-TW" altLang="en-US" kern="1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kern="100" dirty="0">
                <a:highlight>
                  <a:srgbClr val="FFFF00"/>
                </a:highlight>
                <a:latin typeface="微軟正黑體" panose="020B0604030504040204" pitchFamily="34" charset="-120"/>
                <a:ea typeface="微軟正黑體" panose="020B0604030504040204" pitchFamily="34" charset="-120"/>
                <a:cs typeface="Times New Roman" panose="02020603050405020304" pitchFamily="18" charset="0"/>
              </a:rPr>
              <a:t>早約</a:t>
            </a:r>
            <a:r>
              <a:rPr lang="en-US" altLang="zh-TW" kern="100" dirty="0">
                <a:highlight>
                  <a:srgbClr val="FFFF00"/>
                </a:highlight>
                <a:latin typeface="微軟正黑體" panose="020B0604030504040204" pitchFamily="34" charset="-120"/>
                <a:ea typeface="微軟正黑體" panose="020B0604030504040204" pitchFamily="34" charset="-120"/>
                <a:cs typeface="Times New Roman" panose="02020603050405020304" pitchFamily="18" charset="0"/>
              </a:rPr>
              <a:t> 1 </a:t>
            </a:r>
            <a:r>
              <a:rPr lang="zh-TW" altLang="zh-TW" kern="100" dirty="0">
                <a:highlight>
                  <a:srgbClr val="FFFF00"/>
                </a:highlight>
                <a:latin typeface="微軟正黑體" panose="020B0604030504040204" pitchFamily="34" charset="-120"/>
                <a:ea typeface="微軟正黑體" panose="020B0604030504040204" pitchFamily="34" charset="-120"/>
                <a:cs typeface="Times New Roman" panose="02020603050405020304" pitchFamily="18" charset="0"/>
              </a:rPr>
              <a:t>秒</a:t>
            </a:r>
            <a:r>
              <a:rPr lang="zh-TW" altLang="zh-TW" kern="100" dirty="0">
                <a:latin typeface="微軟正黑體" panose="020B0604030504040204" pitchFamily="34" charset="-120"/>
                <a:ea typeface="微軟正黑體" panose="020B0604030504040204" pitchFamily="34" charset="-120"/>
                <a:cs typeface="Times New Roman" panose="02020603050405020304" pitchFamily="18" charset="0"/>
              </a:rPr>
              <a:t>（參見圖</a:t>
            </a:r>
            <a:r>
              <a:rPr lang="en-US" altLang="zh-TW" kern="100" dirty="0">
                <a:latin typeface="微軟正黑體" panose="020B0604030504040204" pitchFamily="34" charset="-120"/>
                <a:ea typeface="微軟正黑體" panose="020B0604030504040204" pitchFamily="34" charset="-120"/>
                <a:cs typeface="Times New Roman" panose="02020603050405020304" pitchFamily="18" charset="0"/>
              </a:rPr>
              <a:t> 4b</a:t>
            </a:r>
            <a:r>
              <a:rPr lang="zh-TW" altLang="zh-TW" kern="100" dirty="0">
                <a:latin typeface="微軟正黑體" panose="020B0604030504040204" pitchFamily="34" charset="-120"/>
                <a:ea typeface="微軟正黑體" panose="020B0604030504040204" pitchFamily="34" charset="-120"/>
                <a:cs typeface="Times New Roman" panose="02020603050405020304" pitchFamily="18" charset="0"/>
              </a:rPr>
              <a:t>）。</a:t>
            </a:r>
          </a:p>
        </p:txBody>
      </p:sp>
    </p:spTree>
    <p:extLst>
      <p:ext uri="{BB962C8B-B14F-4D97-AF65-F5344CB8AC3E}">
        <p14:creationId xmlns:p14="http://schemas.microsoft.com/office/powerpoint/2010/main" val="36338460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p:cNvSpPr txBox="1"/>
          <p:nvPr/>
        </p:nvSpPr>
        <p:spPr>
          <a:xfrm>
            <a:off x="457200" y="745742"/>
            <a:ext cx="7992888" cy="1780162"/>
          </a:xfrm>
          <a:prstGeom prst="rect">
            <a:avLst/>
          </a:prstGeom>
          <a:noFill/>
        </p:spPr>
        <p:txBody>
          <a:bodyPr wrap="square" rIns="144000" bIns="36000" numCol="1" spcCol="360000" rtlCol="0">
            <a:spAutoFit/>
          </a:bodyPr>
          <a:lstStyle/>
          <a:p>
            <a:pPr marL="342900" indent="-342900" algn="just">
              <a:lnSpc>
                <a:spcPct val="125000"/>
              </a:lnSpc>
              <a:buFont typeface="Arial" panose="020B0604020202020204" pitchFamily="34" charset="0"/>
              <a:buChar char="•"/>
            </a:pPr>
            <a:r>
              <a:rPr lang="zh-TW" altLang="en-US" dirty="0">
                <a:solidFill>
                  <a:schemeClr val="tx2">
                    <a:lumMod val="75000"/>
                  </a:schemeClr>
                </a:solidFill>
                <a:latin typeface="微軟正黑體" panose="020B0604030504040204" pitchFamily="34" charset="-120"/>
                <a:ea typeface="微軟正黑體" panose="020B0604030504040204" pitchFamily="34" charset="-120"/>
              </a:rPr>
              <a:t>對</a:t>
            </a:r>
            <a:r>
              <a:rPr lang="zh-TW" altLang="en-US" dirty="0">
                <a:solidFill>
                  <a:schemeClr val="tx2">
                    <a:lumMod val="75000"/>
                  </a:schemeClr>
                </a:solidFill>
                <a:highlight>
                  <a:srgbClr val="FFFF00"/>
                </a:highlight>
                <a:latin typeface="微軟正黑體" panose="020B0604030504040204" pitchFamily="34" charset="-120"/>
                <a:ea typeface="微軟正黑體" panose="020B0604030504040204" pitchFamily="34" charset="-120"/>
              </a:rPr>
              <a:t>縱向加速度</a:t>
            </a:r>
            <a:r>
              <a:rPr lang="zh-TW" altLang="en-US" dirty="0">
                <a:solidFill>
                  <a:schemeClr val="tx2">
                    <a:lumMod val="75000"/>
                  </a:schemeClr>
                </a:solidFill>
                <a:latin typeface="微軟正黑體" panose="020B0604030504040204" pitchFamily="34" charset="-120"/>
                <a:ea typeface="微軟正黑體" panose="020B0604030504040204" pitchFamily="34" charset="-120"/>
              </a:rPr>
              <a:t>，</a:t>
            </a:r>
            <a:r>
              <a:rPr lang="en-US" altLang="zh-TW" dirty="0">
                <a:solidFill>
                  <a:schemeClr val="tx2">
                    <a:lumMod val="75000"/>
                  </a:schemeClr>
                </a:solidFill>
                <a:latin typeface="微軟正黑體" panose="020B0604030504040204" pitchFamily="34" charset="-120"/>
                <a:ea typeface="微軟正黑體" panose="020B0604030504040204" pitchFamily="34" charset="-120"/>
              </a:rPr>
              <a:t>F(2, 138) = 3.58, p = .034</a:t>
            </a:r>
            <a:r>
              <a:rPr lang="zh-TW" altLang="en-US" dirty="0">
                <a:solidFill>
                  <a:schemeClr val="tx2">
                    <a:lumMod val="75000"/>
                  </a:schemeClr>
                </a:solidFill>
                <a:latin typeface="微軟正黑體" panose="020B0604030504040204" pitchFamily="34" charset="-120"/>
                <a:ea typeface="微軟正黑體" panose="020B0604030504040204" pitchFamily="34" charset="-120"/>
              </a:rPr>
              <a:t>（參見圖 </a:t>
            </a:r>
            <a:r>
              <a:rPr lang="en-US" altLang="zh-TW" dirty="0">
                <a:solidFill>
                  <a:schemeClr val="tx2">
                    <a:lumMod val="75000"/>
                  </a:schemeClr>
                </a:solidFill>
                <a:latin typeface="微軟正黑體" panose="020B0604030504040204" pitchFamily="34" charset="-120"/>
                <a:ea typeface="微軟正黑體" panose="020B0604030504040204" pitchFamily="34" charset="-120"/>
              </a:rPr>
              <a:t>5a</a:t>
            </a:r>
            <a:r>
              <a:rPr lang="zh-TW" altLang="en-US" dirty="0">
                <a:solidFill>
                  <a:schemeClr val="tx2">
                    <a:lumMod val="75000"/>
                  </a:schemeClr>
                </a:solidFill>
                <a:latin typeface="微軟正黑體" panose="020B0604030504040204" pitchFamily="34" charset="-120"/>
                <a:ea typeface="微軟正黑體" panose="020B0604030504040204" pitchFamily="34" charset="-120"/>
              </a:rPr>
              <a:t>）</a:t>
            </a:r>
            <a:endParaRPr lang="en-US" altLang="zh-TW" dirty="0">
              <a:solidFill>
                <a:schemeClr val="tx2">
                  <a:lumMod val="75000"/>
                </a:schemeClr>
              </a:solidFill>
              <a:latin typeface="微軟正黑體" panose="020B0604030504040204" pitchFamily="34" charset="-120"/>
              <a:ea typeface="微軟正黑體" panose="020B0604030504040204" pitchFamily="34" charset="-120"/>
            </a:endParaRPr>
          </a:p>
          <a:p>
            <a:pPr marL="342900" indent="-342900" algn="just">
              <a:lnSpc>
                <a:spcPct val="125000"/>
              </a:lnSpc>
              <a:buFont typeface="Arial" panose="020B0604020202020204" pitchFamily="34" charset="0"/>
              <a:buChar char="•"/>
            </a:pPr>
            <a:r>
              <a:rPr lang="zh-TW" altLang="en-US" dirty="0">
                <a:solidFill>
                  <a:schemeClr val="tx2">
                    <a:lumMod val="75000"/>
                  </a:schemeClr>
                </a:solidFill>
                <a:latin typeface="微軟正黑體" panose="020B0604030504040204" pitchFamily="34" charset="-120"/>
                <a:ea typeface="微軟正黑體" panose="020B0604030504040204" pitchFamily="34" charset="-120"/>
              </a:rPr>
              <a:t>事後比較，</a:t>
            </a:r>
            <a:r>
              <a:rPr lang="en-US" altLang="zh-TW" dirty="0">
                <a:solidFill>
                  <a:schemeClr val="tx2">
                    <a:lumMod val="75000"/>
                  </a:schemeClr>
                </a:solidFill>
                <a:latin typeface="微軟正黑體" panose="020B0604030504040204" pitchFamily="34" charset="-120"/>
                <a:ea typeface="微軟正黑體" panose="020B0604030504040204" pitchFamily="34" charset="-120"/>
              </a:rPr>
              <a:t>10 (M = 4.52 m/s², SD = 4.07) </a:t>
            </a:r>
            <a:r>
              <a:rPr lang="zh-TW" altLang="en-US" dirty="0">
                <a:solidFill>
                  <a:schemeClr val="tx2">
                    <a:lumMod val="75000"/>
                  </a:schemeClr>
                </a:solidFill>
                <a:latin typeface="微軟正黑體" panose="020B0604030504040204" pitchFamily="34" charset="-120"/>
                <a:ea typeface="微軟正黑體" panose="020B0604030504040204" pitchFamily="34" charset="-120"/>
              </a:rPr>
              <a:t>車輛時加速度更高每公里與沒有其他車輛的情況相比（</a:t>
            </a:r>
            <a:r>
              <a:rPr lang="en-US" altLang="zh-TW" dirty="0">
                <a:solidFill>
                  <a:schemeClr val="tx2">
                    <a:lumMod val="75000"/>
                  </a:schemeClr>
                </a:solidFill>
                <a:latin typeface="微軟正黑體" panose="020B0604030504040204" pitchFamily="34" charset="-120"/>
                <a:ea typeface="微軟正黑體" panose="020B0604030504040204" pitchFamily="34" charset="-120"/>
              </a:rPr>
              <a:t>M = 3.39 m/s²</a:t>
            </a:r>
            <a:r>
              <a:rPr lang="zh-TW" altLang="en-US" dirty="0">
                <a:solidFill>
                  <a:schemeClr val="tx2">
                    <a:lumMod val="75000"/>
                  </a:schemeClr>
                </a:solidFill>
                <a:latin typeface="微軟正黑體" panose="020B0604030504040204" pitchFamily="34" charset="-120"/>
                <a:ea typeface="微軟正黑體" panose="020B0604030504040204" pitchFamily="34" charset="-120"/>
              </a:rPr>
              <a:t>，</a:t>
            </a:r>
            <a:r>
              <a:rPr lang="en-US" altLang="zh-TW" dirty="0">
                <a:solidFill>
                  <a:schemeClr val="tx2">
                    <a:lumMod val="75000"/>
                  </a:schemeClr>
                </a:solidFill>
                <a:latin typeface="微軟正黑體" panose="020B0604030504040204" pitchFamily="34" charset="-120"/>
                <a:ea typeface="微軟正黑體" panose="020B0604030504040204" pitchFamily="34" charset="-120"/>
              </a:rPr>
              <a:t>SD = 3.73</a:t>
            </a:r>
            <a:r>
              <a:rPr lang="zh-TW" altLang="en-US" dirty="0">
                <a:solidFill>
                  <a:schemeClr val="tx2">
                    <a:lumMod val="75000"/>
                  </a:schemeClr>
                </a:solidFill>
                <a:latin typeface="微軟正黑體" panose="020B0604030504040204" pitchFamily="34" charset="-120"/>
                <a:ea typeface="微軟正黑體" panose="020B0604030504040204" pitchFamily="34" charset="-120"/>
              </a:rPr>
              <a:t>），</a:t>
            </a:r>
            <a:r>
              <a:rPr lang="en-US" altLang="zh-TW" dirty="0">
                <a:solidFill>
                  <a:schemeClr val="tx2">
                    <a:lumMod val="75000"/>
                  </a:schemeClr>
                </a:solidFill>
                <a:latin typeface="微軟正黑體" panose="020B0604030504040204" pitchFamily="34" charset="-120"/>
                <a:ea typeface="微軟正黑體" panose="020B0604030504040204" pitchFamily="34" charset="-120"/>
              </a:rPr>
              <a:t>t(69) = –2.915</a:t>
            </a:r>
            <a:r>
              <a:rPr lang="zh-TW" altLang="en-US" dirty="0">
                <a:solidFill>
                  <a:schemeClr val="tx2">
                    <a:lumMod val="75000"/>
                  </a:schemeClr>
                </a:solidFill>
                <a:latin typeface="微軟正黑體" panose="020B0604030504040204" pitchFamily="34" charset="-120"/>
                <a:ea typeface="微軟正黑體" panose="020B0604030504040204" pitchFamily="34" charset="-120"/>
              </a:rPr>
              <a:t>，</a:t>
            </a:r>
            <a:r>
              <a:rPr lang="en-US" altLang="zh-TW" dirty="0">
                <a:solidFill>
                  <a:schemeClr val="tx2">
                    <a:lumMod val="75000"/>
                  </a:schemeClr>
                </a:solidFill>
                <a:latin typeface="微軟正黑體" panose="020B0604030504040204" pitchFamily="34" charset="-120"/>
                <a:ea typeface="微軟正黑體" panose="020B0604030504040204" pitchFamily="34" charset="-120"/>
              </a:rPr>
              <a:t>p = .014</a:t>
            </a:r>
            <a:r>
              <a:rPr lang="zh-TW" altLang="en-US" dirty="0">
                <a:solidFill>
                  <a:schemeClr val="tx2">
                    <a:lumMod val="75000"/>
                  </a:schemeClr>
                </a:solidFill>
                <a:latin typeface="微軟正黑體" panose="020B0604030504040204" pitchFamily="34" charset="-120"/>
                <a:ea typeface="微軟正黑體" panose="020B0604030504040204" pitchFamily="34" charset="-120"/>
              </a:rPr>
              <a:t>。 </a:t>
            </a:r>
          </a:p>
          <a:p>
            <a:pPr marL="342900" indent="-342900" algn="just">
              <a:lnSpc>
                <a:spcPct val="125000"/>
              </a:lnSpc>
              <a:buFont typeface="Arial" panose="020B0604020202020204" pitchFamily="34" charset="0"/>
              <a:buChar char="•"/>
            </a:pPr>
            <a:endParaRPr lang="en-US" altLang="zh-TW" dirty="0">
              <a:solidFill>
                <a:schemeClr val="tx2">
                  <a:lumMod val="75000"/>
                </a:schemeClr>
              </a:solidFill>
              <a:latin typeface="微軟正黑體" panose="020B0604030504040204" pitchFamily="34" charset="-120"/>
              <a:ea typeface="微軟正黑體" panose="020B0604030504040204" pitchFamily="34" charset="-120"/>
            </a:endParaRPr>
          </a:p>
        </p:txBody>
      </p:sp>
      <p:sp>
        <p:nvSpPr>
          <p:cNvPr id="7" name="Title 13">
            <a:extLst>
              <a:ext uri="{FF2B5EF4-FFF2-40B4-BE49-F238E27FC236}">
                <a16:creationId xmlns:a16="http://schemas.microsoft.com/office/drawing/2014/main" id="{F2657580-8531-46E8-B382-5CA71D601890}"/>
              </a:ext>
            </a:extLst>
          </p:cNvPr>
          <p:cNvSpPr txBox="1">
            <a:spLocks/>
          </p:cNvSpPr>
          <p:nvPr/>
        </p:nvSpPr>
        <p:spPr>
          <a:xfrm>
            <a:off x="457200" y="-33699"/>
            <a:ext cx="8229600" cy="780685"/>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en-US" sz="4000" dirty="0">
                <a:solidFill>
                  <a:schemeClr val="accent1">
                    <a:lumMod val="60000"/>
                    <a:lumOff val="40000"/>
                  </a:schemeClr>
                </a:solidFill>
              </a:rPr>
              <a:t>Results</a:t>
            </a:r>
          </a:p>
        </p:txBody>
      </p:sp>
      <p:pic>
        <p:nvPicPr>
          <p:cNvPr id="5" name="圖片 4">
            <a:extLst>
              <a:ext uri="{FF2B5EF4-FFF2-40B4-BE49-F238E27FC236}">
                <a16:creationId xmlns:a16="http://schemas.microsoft.com/office/drawing/2014/main" id="{BA944387-FC38-4781-A3B8-334E4D186BDF}"/>
              </a:ext>
            </a:extLst>
          </p:cNvPr>
          <p:cNvPicPr/>
          <p:nvPr/>
        </p:nvPicPr>
        <p:blipFill rotWithShape="1">
          <a:blip r:embed="rId3"/>
          <a:srcRect b="60904"/>
          <a:stretch/>
        </p:blipFill>
        <p:spPr>
          <a:xfrm>
            <a:off x="638701" y="2415264"/>
            <a:ext cx="7866598" cy="1589800"/>
          </a:xfrm>
          <a:prstGeom prst="rect">
            <a:avLst/>
          </a:prstGeom>
        </p:spPr>
      </p:pic>
      <p:sp>
        <p:nvSpPr>
          <p:cNvPr id="3" name="矩形 2">
            <a:extLst>
              <a:ext uri="{FF2B5EF4-FFF2-40B4-BE49-F238E27FC236}">
                <a16:creationId xmlns:a16="http://schemas.microsoft.com/office/drawing/2014/main" id="{9C72CADA-D77A-41FF-BF53-6847387EE217}"/>
              </a:ext>
            </a:extLst>
          </p:cNvPr>
          <p:cNvSpPr/>
          <p:nvPr/>
        </p:nvSpPr>
        <p:spPr>
          <a:xfrm>
            <a:off x="295458" y="4593894"/>
            <a:ext cx="8154630" cy="923330"/>
          </a:xfrm>
          <a:prstGeom prst="rect">
            <a:avLst/>
          </a:prstGeom>
        </p:spPr>
        <p:txBody>
          <a:bodyPr wrap="square">
            <a:spAutoFit/>
          </a:bodyPr>
          <a:lstStyle/>
          <a:p>
            <a:pPr marL="285750" indent="-285750">
              <a:buFont typeface="Arial" panose="020B0604020202020204" pitchFamily="34" charset="0"/>
              <a:buChar char="•"/>
            </a:pPr>
            <a:r>
              <a:rPr lang="zh-TW" altLang="en-US" kern="100" dirty="0">
                <a:solidFill>
                  <a:schemeClr val="tx2"/>
                </a:solidFill>
                <a:latin typeface="微軟正黑體" panose="020B0604030504040204" pitchFamily="34" charset="-120"/>
                <a:ea typeface="微軟正黑體" panose="020B0604030504040204" pitchFamily="34" charset="-120"/>
                <a:cs typeface="Times New Roman" panose="02020603050405020304" pitchFamily="18" charset="0"/>
              </a:rPr>
              <a:t>對</a:t>
            </a:r>
            <a:r>
              <a:rPr lang="zh-TW" altLang="zh-TW" kern="100" dirty="0">
                <a:solidFill>
                  <a:schemeClr val="tx2"/>
                </a:solidFill>
                <a:highlight>
                  <a:srgbClr val="FFFF00"/>
                </a:highlight>
                <a:latin typeface="微軟正黑體" panose="020B0604030504040204" pitchFamily="34" charset="-120"/>
                <a:ea typeface="微軟正黑體" panose="020B0604030504040204" pitchFamily="34" charset="-120"/>
                <a:cs typeface="Times New Roman" panose="02020603050405020304" pitchFamily="18" charset="0"/>
              </a:rPr>
              <a:t>橫向加速度</a:t>
            </a:r>
            <a:r>
              <a:rPr lang="zh-TW" altLang="zh-TW" kern="100" dirty="0">
                <a:solidFill>
                  <a:schemeClr val="tx2"/>
                </a:solidFill>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kern="100" dirty="0">
                <a:solidFill>
                  <a:schemeClr val="tx2"/>
                </a:solidFill>
                <a:latin typeface="微軟正黑體" panose="020B0604030504040204" pitchFamily="34" charset="-120"/>
                <a:ea typeface="微軟正黑體" panose="020B0604030504040204" pitchFamily="34" charset="-120"/>
                <a:cs typeface="Times New Roman" panose="02020603050405020304" pitchFamily="18" charset="0"/>
              </a:rPr>
              <a:t>F(2, 138) = 9.43</a:t>
            </a:r>
            <a:r>
              <a:rPr lang="zh-TW" altLang="zh-TW" kern="100" dirty="0">
                <a:solidFill>
                  <a:schemeClr val="tx2"/>
                </a:solidFill>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kern="100" dirty="0">
                <a:solidFill>
                  <a:schemeClr val="tx2"/>
                </a:solidFill>
                <a:latin typeface="微軟正黑體" panose="020B0604030504040204" pitchFamily="34" charset="-120"/>
                <a:ea typeface="微軟正黑體" panose="020B0604030504040204" pitchFamily="34" charset="-120"/>
                <a:cs typeface="Times New Roman" panose="02020603050405020304" pitchFamily="18" charset="0"/>
              </a:rPr>
              <a:t>p &lt; .001</a:t>
            </a:r>
            <a:r>
              <a:rPr lang="zh-TW" altLang="zh-TW" kern="100" dirty="0">
                <a:solidFill>
                  <a:schemeClr val="tx2"/>
                </a:solidFill>
                <a:latin typeface="微軟正黑體" panose="020B0604030504040204" pitchFamily="34" charset="-120"/>
                <a:ea typeface="微軟正黑體" panose="020B0604030504040204" pitchFamily="34" charset="-120"/>
                <a:cs typeface="Times New Roman" panose="02020603050405020304" pitchFamily="18" charset="0"/>
              </a:rPr>
              <a:t>（圖</a:t>
            </a:r>
            <a:r>
              <a:rPr lang="en-US" altLang="zh-TW" kern="100" dirty="0">
                <a:solidFill>
                  <a:schemeClr val="tx2"/>
                </a:solidFill>
                <a:latin typeface="微軟正黑體" panose="020B0604030504040204" pitchFamily="34" charset="-120"/>
                <a:ea typeface="微軟正黑體" panose="020B0604030504040204" pitchFamily="34" charset="-120"/>
                <a:cs typeface="Times New Roman" panose="02020603050405020304" pitchFamily="18" charset="0"/>
              </a:rPr>
              <a:t> b</a:t>
            </a:r>
            <a:r>
              <a:rPr lang="zh-TW" altLang="zh-TW" kern="100" dirty="0">
                <a:solidFill>
                  <a:schemeClr val="tx2"/>
                </a:solidFill>
                <a:latin typeface="微軟正黑體" panose="020B0604030504040204" pitchFamily="34" charset="-120"/>
                <a:ea typeface="微軟正黑體" panose="020B0604030504040204" pitchFamily="34" charset="-120"/>
                <a:cs typeface="Times New Roman" panose="02020603050405020304" pitchFamily="18" charset="0"/>
              </a:rPr>
              <a:t>），其中每公里</a:t>
            </a:r>
            <a:r>
              <a:rPr lang="en-US" altLang="zh-TW" kern="100" dirty="0">
                <a:solidFill>
                  <a:schemeClr val="tx2"/>
                </a:solidFill>
                <a:latin typeface="微軟正黑體" panose="020B0604030504040204" pitchFamily="34" charset="-120"/>
                <a:ea typeface="微軟正黑體" panose="020B0604030504040204" pitchFamily="34" charset="-120"/>
                <a:cs typeface="Times New Roman" panose="02020603050405020304" pitchFamily="18" charset="0"/>
              </a:rPr>
              <a:t> 20 </a:t>
            </a:r>
            <a:r>
              <a:rPr lang="zh-TW" altLang="zh-TW" kern="100" dirty="0">
                <a:solidFill>
                  <a:schemeClr val="tx2"/>
                </a:solidFill>
                <a:latin typeface="微軟正黑體" panose="020B0604030504040204" pitchFamily="34" charset="-120"/>
                <a:ea typeface="微軟正黑體" panose="020B0604030504040204" pitchFamily="34" charset="-120"/>
                <a:cs typeface="Times New Roman" panose="02020603050405020304" pitchFamily="18" charset="0"/>
              </a:rPr>
              <a:t>輛車的存在會產生更高的橫向加速度（</a:t>
            </a:r>
            <a:r>
              <a:rPr lang="en-US" altLang="zh-TW" kern="100" dirty="0">
                <a:solidFill>
                  <a:schemeClr val="tx2"/>
                </a:solidFill>
                <a:latin typeface="微軟正黑體" panose="020B0604030504040204" pitchFamily="34" charset="-120"/>
                <a:ea typeface="微軟正黑體" panose="020B0604030504040204" pitchFamily="34" charset="-120"/>
                <a:cs typeface="Times New Roman" panose="02020603050405020304" pitchFamily="18" charset="0"/>
              </a:rPr>
              <a:t>M = 4.31 m/s</a:t>
            </a:r>
            <a:r>
              <a:rPr lang="zh-TW" altLang="zh-TW" kern="100" dirty="0">
                <a:solidFill>
                  <a:schemeClr val="tx2"/>
                </a:solidFill>
                <a:latin typeface="微軟正黑體" panose="020B0604030504040204" pitchFamily="34" charset="-120"/>
                <a:ea typeface="微軟正黑體" panose="020B0604030504040204" pitchFamily="34" charset="-120"/>
                <a:cs typeface="Times New Roman" panose="02020603050405020304" pitchFamily="18" charset="0"/>
              </a:rPr>
              <a:t>²，</a:t>
            </a:r>
            <a:r>
              <a:rPr lang="en-US" altLang="zh-TW" kern="100" dirty="0">
                <a:solidFill>
                  <a:schemeClr val="tx2"/>
                </a:solidFill>
                <a:latin typeface="微軟正黑體" panose="020B0604030504040204" pitchFamily="34" charset="-120"/>
                <a:ea typeface="微軟正黑體" panose="020B0604030504040204" pitchFamily="34" charset="-120"/>
                <a:cs typeface="Times New Roman" panose="02020603050405020304" pitchFamily="18" charset="0"/>
              </a:rPr>
              <a:t>SD = 2.21</a:t>
            </a:r>
            <a:r>
              <a:rPr lang="zh-TW" altLang="zh-TW" kern="100" dirty="0">
                <a:solidFill>
                  <a:schemeClr val="tx2"/>
                </a:solidFill>
                <a:latin typeface="微軟正黑體" panose="020B0604030504040204" pitchFamily="34" charset="-120"/>
                <a:ea typeface="微軟正黑體" panose="020B0604030504040204" pitchFamily="34" charset="-120"/>
                <a:cs typeface="Times New Roman" panose="02020603050405020304" pitchFamily="18" charset="0"/>
              </a:rPr>
              <a:t>） 與無交通條件</a:t>
            </a:r>
            <a:r>
              <a:rPr lang="en-US" altLang="zh-TW" kern="100" dirty="0">
                <a:solidFill>
                  <a:schemeClr val="tx2"/>
                </a:solidFill>
                <a:latin typeface="微軟正黑體" panose="020B0604030504040204" pitchFamily="34" charset="-120"/>
                <a:ea typeface="微軟正黑體" panose="020B0604030504040204" pitchFamily="34" charset="-120"/>
                <a:cs typeface="Times New Roman" panose="02020603050405020304" pitchFamily="18" charset="0"/>
              </a:rPr>
              <a:t> (M = 2.85 m/s</a:t>
            </a:r>
            <a:r>
              <a:rPr lang="zh-TW" altLang="zh-TW" kern="100" dirty="0">
                <a:solidFill>
                  <a:schemeClr val="tx2"/>
                </a:solidFill>
                <a:latin typeface="微軟正黑體" panose="020B0604030504040204" pitchFamily="34" charset="-120"/>
                <a:ea typeface="微軟正黑體" panose="020B0604030504040204" pitchFamily="34" charset="-120"/>
                <a:cs typeface="Times New Roman" panose="02020603050405020304" pitchFamily="18" charset="0"/>
              </a:rPr>
              <a:t>²</a:t>
            </a:r>
            <a:r>
              <a:rPr lang="en-US" altLang="zh-TW" kern="100" dirty="0">
                <a:solidFill>
                  <a:schemeClr val="tx2"/>
                </a:solidFill>
                <a:latin typeface="微軟正黑體" panose="020B0604030504040204" pitchFamily="34" charset="-120"/>
                <a:ea typeface="微軟正黑體" panose="020B0604030504040204" pitchFamily="34" charset="-120"/>
                <a:cs typeface="Times New Roman" panose="02020603050405020304" pitchFamily="18" charset="0"/>
              </a:rPr>
              <a:t>, SD = 1.69) </a:t>
            </a:r>
            <a:r>
              <a:rPr lang="zh-TW" altLang="zh-TW" kern="100" dirty="0">
                <a:solidFill>
                  <a:schemeClr val="tx2"/>
                </a:solidFill>
                <a:latin typeface="微軟正黑體" panose="020B0604030504040204" pitchFamily="34" charset="-120"/>
                <a:ea typeface="微軟正黑體" panose="020B0604030504040204" pitchFamily="34" charset="-120"/>
                <a:cs typeface="Times New Roman" panose="02020603050405020304" pitchFamily="18" charset="0"/>
              </a:rPr>
              <a:t>相比，</a:t>
            </a:r>
            <a:r>
              <a:rPr lang="en-US" altLang="zh-TW" kern="100" dirty="0">
                <a:solidFill>
                  <a:schemeClr val="tx2"/>
                </a:solidFill>
                <a:latin typeface="微軟正黑體" panose="020B0604030504040204" pitchFamily="34" charset="-120"/>
                <a:ea typeface="微軟正黑體" panose="020B0604030504040204" pitchFamily="34" charset="-120"/>
                <a:cs typeface="Times New Roman" panose="02020603050405020304" pitchFamily="18" charset="0"/>
              </a:rPr>
              <a:t>t(69) = </a:t>
            </a:r>
            <a:r>
              <a:rPr lang="zh-TW" altLang="zh-TW" kern="100" dirty="0">
                <a:solidFill>
                  <a:schemeClr val="tx2"/>
                </a:solidFill>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kern="100" dirty="0">
                <a:solidFill>
                  <a:schemeClr val="tx2"/>
                </a:solidFill>
                <a:latin typeface="微軟正黑體" panose="020B0604030504040204" pitchFamily="34" charset="-120"/>
                <a:ea typeface="微軟正黑體" panose="020B0604030504040204" pitchFamily="34" charset="-120"/>
                <a:cs typeface="Times New Roman" panose="02020603050405020304" pitchFamily="18" charset="0"/>
              </a:rPr>
              <a:t>4.612</a:t>
            </a:r>
            <a:r>
              <a:rPr lang="zh-TW" altLang="zh-TW" kern="100" dirty="0">
                <a:solidFill>
                  <a:schemeClr val="tx2"/>
                </a:solidFill>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kern="100" dirty="0">
                <a:solidFill>
                  <a:schemeClr val="tx2"/>
                </a:solidFill>
                <a:latin typeface="微軟正黑體" panose="020B0604030504040204" pitchFamily="34" charset="-120"/>
                <a:ea typeface="微軟正黑體" panose="020B0604030504040204" pitchFamily="34" charset="-120"/>
                <a:cs typeface="Times New Roman" panose="02020603050405020304" pitchFamily="18" charset="0"/>
              </a:rPr>
              <a:t>p &lt; .001.</a:t>
            </a:r>
            <a:endParaRPr lang="zh-TW" altLang="zh-TW" kern="100" dirty="0">
              <a:solidFill>
                <a:schemeClr val="tx2"/>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32933229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p:cNvSpPr txBox="1"/>
          <p:nvPr/>
        </p:nvSpPr>
        <p:spPr>
          <a:xfrm>
            <a:off x="457200" y="745742"/>
            <a:ext cx="7992888" cy="1433914"/>
          </a:xfrm>
          <a:prstGeom prst="rect">
            <a:avLst/>
          </a:prstGeom>
          <a:noFill/>
        </p:spPr>
        <p:txBody>
          <a:bodyPr wrap="square" rIns="144000" bIns="36000" numCol="1" spcCol="360000" rtlCol="0">
            <a:spAutoFit/>
          </a:bodyPr>
          <a:lstStyle/>
          <a:p>
            <a:pPr marL="342900" indent="-342900" algn="just">
              <a:lnSpc>
                <a:spcPct val="125000"/>
              </a:lnSpc>
              <a:buFont typeface="Arial" panose="020B0604020202020204" pitchFamily="34" charset="0"/>
              <a:buChar char="•"/>
            </a:pPr>
            <a:r>
              <a:rPr lang="zh-TW" altLang="en-US" dirty="0">
                <a:solidFill>
                  <a:schemeClr val="tx2">
                    <a:lumMod val="75000"/>
                  </a:schemeClr>
                </a:solidFill>
                <a:latin typeface="微軟正黑體" panose="020B0604030504040204" pitchFamily="34" charset="-120"/>
                <a:ea typeface="微軟正黑體" panose="020B0604030504040204" pitchFamily="34" charset="-120"/>
              </a:rPr>
              <a:t>交通密度對 </a:t>
            </a:r>
            <a:r>
              <a:rPr lang="en-US" altLang="zh-TW" dirty="0">
                <a:solidFill>
                  <a:schemeClr val="tx2">
                    <a:lumMod val="75000"/>
                  </a:schemeClr>
                </a:solidFill>
                <a:latin typeface="微軟正黑體" panose="020B0604030504040204" pitchFamily="34" charset="-120"/>
                <a:ea typeface="微軟正黑體" panose="020B0604030504040204" pitchFamily="34" charset="-120"/>
              </a:rPr>
              <a:t>TTC </a:t>
            </a:r>
            <a:r>
              <a:rPr lang="zh-TW" altLang="en-US" dirty="0">
                <a:solidFill>
                  <a:schemeClr val="tx2">
                    <a:lumMod val="75000"/>
                  </a:schemeClr>
                </a:solidFill>
                <a:latin typeface="微軟正黑體" panose="020B0604030504040204" pitchFamily="34" charset="-120"/>
                <a:ea typeface="微軟正黑體" panose="020B0604030504040204" pitchFamily="34" charset="-120"/>
              </a:rPr>
              <a:t>也有影響，</a:t>
            </a:r>
            <a:r>
              <a:rPr lang="en-US" altLang="zh-TW" dirty="0">
                <a:solidFill>
                  <a:schemeClr val="tx2">
                    <a:lumMod val="75000"/>
                  </a:schemeClr>
                </a:solidFill>
                <a:latin typeface="微軟正黑體" panose="020B0604030504040204" pitchFamily="34" charset="-120"/>
                <a:ea typeface="微軟正黑體" panose="020B0604030504040204" pitchFamily="34" charset="-120"/>
              </a:rPr>
              <a:t>F(2, 138) = 22.62, p &lt; .001</a:t>
            </a:r>
            <a:r>
              <a:rPr lang="zh-TW" altLang="en-US" dirty="0">
                <a:solidFill>
                  <a:schemeClr val="tx2">
                    <a:lumMod val="75000"/>
                  </a:schemeClr>
                </a:solidFill>
                <a:latin typeface="微軟正黑體" panose="020B0604030504040204" pitchFamily="34" charset="-120"/>
                <a:ea typeface="微軟正黑體" panose="020B0604030504040204" pitchFamily="34" charset="-120"/>
              </a:rPr>
              <a:t>（圖 </a:t>
            </a:r>
            <a:r>
              <a:rPr lang="en-US" altLang="zh-TW" dirty="0">
                <a:solidFill>
                  <a:schemeClr val="tx2">
                    <a:lumMod val="75000"/>
                  </a:schemeClr>
                </a:solidFill>
                <a:latin typeface="微軟正黑體" panose="020B0604030504040204" pitchFamily="34" charset="-120"/>
                <a:ea typeface="微軟正黑體" panose="020B0604030504040204" pitchFamily="34" charset="-120"/>
              </a:rPr>
              <a:t>c</a:t>
            </a:r>
            <a:r>
              <a:rPr lang="zh-TW" altLang="en-US" dirty="0">
                <a:solidFill>
                  <a:schemeClr val="tx2">
                    <a:lumMod val="75000"/>
                  </a:schemeClr>
                </a:solidFill>
                <a:latin typeface="微軟正黑體" panose="020B0604030504040204" pitchFamily="34" charset="-120"/>
                <a:ea typeface="微軟正黑體" panose="020B0604030504040204" pitchFamily="34" charset="-120"/>
              </a:rPr>
              <a:t>）。</a:t>
            </a:r>
            <a:endParaRPr lang="en-US" altLang="zh-TW" dirty="0">
              <a:solidFill>
                <a:schemeClr val="tx2">
                  <a:lumMod val="75000"/>
                </a:schemeClr>
              </a:solidFill>
              <a:latin typeface="微軟正黑體" panose="020B0604030504040204" pitchFamily="34" charset="-120"/>
              <a:ea typeface="微軟正黑體" panose="020B0604030504040204" pitchFamily="34" charset="-120"/>
            </a:endParaRPr>
          </a:p>
          <a:p>
            <a:pPr marL="342900" indent="-342900" algn="just">
              <a:lnSpc>
                <a:spcPct val="125000"/>
              </a:lnSpc>
              <a:buFont typeface="Arial" panose="020B0604020202020204" pitchFamily="34" charset="0"/>
              <a:buChar char="•"/>
            </a:pPr>
            <a:r>
              <a:rPr lang="zh-TW" altLang="en-US" dirty="0">
                <a:solidFill>
                  <a:schemeClr val="tx2">
                    <a:lumMod val="75000"/>
                  </a:schemeClr>
                </a:solidFill>
                <a:latin typeface="微軟正黑體" panose="020B0604030504040204" pitchFamily="34" charset="-120"/>
                <a:ea typeface="微軟正黑體" panose="020B0604030504040204" pitchFamily="34" charset="-120"/>
              </a:rPr>
              <a:t>事後 比較顯示，與無交通狀況相比 </a:t>
            </a:r>
            <a:r>
              <a:rPr lang="en-US" altLang="zh-TW" dirty="0">
                <a:solidFill>
                  <a:schemeClr val="tx2">
                    <a:lumMod val="75000"/>
                  </a:schemeClr>
                </a:solidFill>
                <a:latin typeface="微軟正黑體" panose="020B0604030504040204" pitchFamily="34" charset="-120"/>
                <a:ea typeface="微軟正黑體" panose="020B0604030504040204" pitchFamily="34" charset="-120"/>
              </a:rPr>
              <a:t>(M = 2.77, SD = 1.26)</a:t>
            </a:r>
            <a:r>
              <a:rPr lang="zh-TW" altLang="en-US" dirty="0">
                <a:solidFill>
                  <a:schemeClr val="tx2">
                    <a:lumMod val="75000"/>
                  </a:schemeClr>
                </a:solidFill>
                <a:latin typeface="微軟正黑體" panose="020B0604030504040204" pitchFamily="34" charset="-120"/>
                <a:ea typeface="微軟正黑體" panose="020B0604030504040204" pitchFamily="34" charset="-120"/>
              </a:rPr>
              <a:t>，交通密度為 </a:t>
            </a:r>
            <a:r>
              <a:rPr lang="en-US" altLang="zh-TW" dirty="0">
                <a:solidFill>
                  <a:schemeClr val="tx2">
                    <a:lumMod val="75000"/>
                  </a:schemeClr>
                </a:solidFill>
                <a:latin typeface="微軟正黑體" panose="020B0604030504040204" pitchFamily="34" charset="-120"/>
                <a:ea typeface="微軟正黑體" panose="020B0604030504040204" pitchFamily="34" charset="-120"/>
              </a:rPr>
              <a:t>10 (M = 1.72 s, SD = 1.23), t(69) = 5.560, p &lt; .001, and 20 (M = 1.59 s, SD = 1.23), t(69) ) = 6.516, p &lt; .001</a:t>
            </a:r>
            <a:r>
              <a:rPr lang="zh-TW" altLang="en-US" dirty="0">
                <a:solidFill>
                  <a:schemeClr val="tx2">
                    <a:lumMod val="75000"/>
                  </a:schemeClr>
                </a:solidFill>
                <a:latin typeface="微軟正黑體" panose="020B0604030504040204" pitchFamily="34" charset="-120"/>
                <a:ea typeface="微軟正黑體" panose="020B0604030504040204" pitchFamily="34" charset="-120"/>
              </a:rPr>
              <a:t>，</a:t>
            </a:r>
            <a:endParaRPr lang="en-US" altLang="zh-TW" dirty="0">
              <a:solidFill>
                <a:schemeClr val="tx2">
                  <a:lumMod val="75000"/>
                </a:schemeClr>
              </a:solidFill>
              <a:latin typeface="微軟正黑體" panose="020B0604030504040204" pitchFamily="34" charset="-120"/>
              <a:ea typeface="微軟正黑體" panose="020B0604030504040204" pitchFamily="34" charset="-120"/>
            </a:endParaRPr>
          </a:p>
        </p:txBody>
      </p:sp>
      <p:sp>
        <p:nvSpPr>
          <p:cNvPr id="7" name="Title 13">
            <a:extLst>
              <a:ext uri="{FF2B5EF4-FFF2-40B4-BE49-F238E27FC236}">
                <a16:creationId xmlns:a16="http://schemas.microsoft.com/office/drawing/2014/main" id="{F2657580-8531-46E8-B382-5CA71D601890}"/>
              </a:ext>
            </a:extLst>
          </p:cNvPr>
          <p:cNvSpPr txBox="1">
            <a:spLocks/>
          </p:cNvSpPr>
          <p:nvPr/>
        </p:nvSpPr>
        <p:spPr>
          <a:xfrm>
            <a:off x="457200" y="-33699"/>
            <a:ext cx="8229600" cy="780685"/>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en-US" sz="4000" dirty="0">
                <a:solidFill>
                  <a:schemeClr val="accent1">
                    <a:lumMod val="60000"/>
                    <a:lumOff val="40000"/>
                  </a:schemeClr>
                </a:solidFill>
              </a:rPr>
              <a:t>Results</a:t>
            </a:r>
          </a:p>
        </p:txBody>
      </p:sp>
      <p:pic>
        <p:nvPicPr>
          <p:cNvPr id="5" name="圖片 4">
            <a:extLst>
              <a:ext uri="{FF2B5EF4-FFF2-40B4-BE49-F238E27FC236}">
                <a16:creationId xmlns:a16="http://schemas.microsoft.com/office/drawing/2014/main" id="{BA944387-FC38-4781-A3B8-334E4D186BDF}"/>
              </a:ext>
            </a:extLst>
          </p:cNvPr>
          <p:cNvPicPr/>
          <p:nvPr/>
        </p:nvPicPr>
        <p:blipFill rotWithShape="1">
          <a:blip r:embed="rId3"/>
          <a:srcRect t="39258" b="20314"/>
          <a:stretch/>
        </p:blipFill>
        <p:spPr>
          <a:xfrm>
            <a:off x="638701" y="2420888"/>
            <a:ext cx="7866598" cy="1643982"/>
          </a:xfrm>
          <a:prstGeom prst="rect">
            <a:avLst/>
          </a:prstGeom>
        </p:spPr>
      </p:pic>
      <p:sp>
        <p:nvSpPr>
          <p:cNvPr id="3" name="矩形 2">
            <a:extLst>
              <a:ext uri="{FF2B5EF4-FFF2-40B4-BE49-F238E27FC236}">
                <a16:creationId xmlns:a16="http://schemas.microsoft.com/office/drawing/2014/main" id="{9C72CADA-D77A-41FF-BF53-6847387EE217}"/>
              </a:ext>
            </a:extLst>
          </p:cNvPr>
          <p:cNvSpPr/>
          <p:nvPr/>
        </p:nvSpPr>
        <p:spPr>
          <a:xfrm>
            <a:off x="457200" y="4581128"/>
            <a:ext cx="8154630" cy="1287917"/>
          </a:xfrm>
          <a:prstGeom prst="rect">
            <a:avLst/>
          </a:prstGeom>
        </p:spPr>
        <p:txBody>
          <a:bodyPr wrap="square">
            <a:spAutoFit/>
          </a:bodyPr>
          <a:lstStyle/>
          <a:p>
            <a:pPr marL="285750" indent="-285750">
              <a:lnSpc>
                <a:spcPct val="150000"/>
              </a:lnSpc>
              <a:buFont typeface="Arial" panose="020B0604020202020204" pitchFamily="34" charset="0"/>
              <a:buChar char="•"/>
            </a:pPr>
            <a:r>
              <a:rPr lang="zh-TW" altLang="en-US" kern="100" dirty="0">
                <a:solidFill>
                  <a:schemeClr val="tx2"/>
                </a:solidFill>
                <a:latin typeface="微軟正黑體" panose="020B0604030504040204" pitchFamily="34" charset="-120"/>
                <a:ea typeface="微軟正黑體" panose="020B0604030504040204" pitchFamily="34" charset="-120"/>
                <a:cs typeface="Times New Roman" panose="02020603050405020304" pitchFamily="18" charset="0"/>
              </a:rPr>
              <a:t>圖 </a:t>
            </a:r>
            <a:r>
              <a:rPr lang="en-US" altLang="zh-TW" kern="100" dirty="0">
                <a:solidFill>
                  <a:schemeClr val="tx2"/>
                </a:solidFill>
                <a:latin typeface="微軟正黑體" panose="020B0604030504040204" pitchFamily="34" charset="-120"/>
                <a:ea typeface="微軟正黑體" panose="020B0604030504040204" pitchFamily="34" charset="-120"/>
                <a:cs typeface="Times New Roman" panose="02020603050405020304" pitchFamily="18" charset="0"/>
              </a:rPr>
              <a:t>d </a:t>
            </a:r>
            <a:r>
              <a:rPr lang="zh-TW" altLang="en-US" kern="100" dirty="0">
                <a:solidFill>
                  <a:schemeClr val="tx2"/>
                </a:solidFill>
                <a:latin typeface="微軟正黑體" panose="020B0604030504040204" pitchFamily="34" charset="-120"/>
                <a:ea typeface="微軟正黑體" panose="020B0604030504040204" pitchFamily="34" charset="-120"/>
                <a:cs typeface="Times New Roman" panose="02020603050405020304" pitchFamily="18" charset="0"/>
              </a:rPr>
              <a:t>顯示了所有碰撞事故</a:t>
            </a:r>
            <a:endParaRPr lang="en-US" altLang="zh-TW" kern="100" dirty="0">
              <a:solidFill>
                <a:schemeClr val="tx2"/>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285750" indent="-285750">
              <a:lnSpc>
                <a:spcPct val="150000"/>
              </a:lnSpc>
              <a:buFont typeface="Arial" panose="020B0604020202020204" pitchFamily="34" charset="0"/>
              <a:buChar char="•"/>
            </a:pPr>
            <a:r>
              <a:rPr lang="zh-TW" altLang="en-US" kern="100" dirty="0">
                <a:solidFill>
                  <a:schemeClr val="tx2"/>
                </a:solidFill>
                <a:latin typeface="微軟正黑體" panose="020B0604030504040204" pitchFamily="34" charset="-120"/>
                <a:ea typeface="微軟正黑體" panose="020B0604030504040204" pitchFamily="34" charset="-120"/>
                <a:cs typeface="Times New Roman" panose="02020603050405020304" pitchFamily="18" charset="0"/>
              </a:rPr>
              <a:t>表明與無交通情況相比，每公里 </a:t>
            </a:r>
            <a:r>
              <a:rPr lang="en-US" altLang="zh-TW" kern="100" dirty="0">
                <a:solidFill>
                  <a:schemeClr val="tx2"/>
                </a:solidFill>
                <a:latin typeface="微軟正黑體" panose="020B0604030504040204" pitchFamily="34" charset="-120"/>
                <a:ea typeface="微軟正黑體" panose="020B0604030504040204" pitchFamily="34" charset="-120"/>
                <a:cs typeface="Times New Roman" panose="02020603050405020304" pitchFamily="18" charset="0"/>
              </a:rPr>
              <a:t>10 (p = .003) </a:t>
            </a:r>
            <a:r>
              <a:rPr lang="zh-TW" altLang="en-US" kern="100" dirty="0">
                <a:solidFill>
                  <a:schemeClr val="tx2"/>
                </a:solidFill>
                <a:latin typeface="微軟正黑體" panose="020B0604030504040204" pitchFamily="34" charset="-120"/>
                <a:ea typeface="微軟正黑體" panose="020B0604030504040204" pitchFamily="34" charset="-120"/>
                <a:cs typeface="Times New Roman" panose="02020603050405020304" pitchFamily="18" charset="0"/>
              </a:rPr>
              <a:t>和 </a:t>
            </a:r>
            <a:r>
              <a:rPr lang="en-US" altLang="zh-TW" kern="100" dirty="0">
                <a:solidFill>
                  <a:schemeClr val="tx2"/>
                </a:solidFill>
                <a:latin typeface="微軟正黑體" panose="020B0604030504040204" pitchFamily="34" charset="-120"/>
                <a:ea typeface="微軟正黑體" panose="020B0604030504040204" pitchFamily="34" charset="-120"/>
                <a:cs typeface="Times New Roman" panose="02020603050405020304" pitchFamily="18" charset="0"/>
              </a:rPr>
              <a:t>20 (p = .002) </a:t>
            </a:r>
            <a:r>
              <a:rPr lang="zh-TW" altLang="en-US" kern="100" dirty="0">
                <a:solidFill>
                  <a:schemeClr val="tx2"/>
                </a:solidFill>
                <a:latin typeface="微軟正黑體" panose="020B0604030504040204" pitchFamily="34" charset="-120"/>
                <a:ea typeface="微軟正黑體" panose="020B0604030504040204" pitchFamily="34" charset="-120"/>
                <a:cs typeface="Times New Roman" panose="02020603050405020304" pitchFamily="18" charset="0"/>
              </a:rPr>
              <a:t>輛車發生的碰撞事故數量更多</a:t>
            </a:r>
            <a:endParaRPr lang="zh-TW" altLang="zh-TW" kern="100" dirty="0">
              <a:solidFill>
                <a:schemeClr val="tx2"/>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28940965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p:cNvSpPr txBox="1"/>
          <p:nvPr/>
        </p:nvSpPr>
        <p:spPr>
          <a:xfrm>
            <a:off x="395536" y="1175119"/>
            <a:ext cx="8568952" cy="395168"/>
          </a:xfrm>
          <a:prstGeom prst="rect">
            <a:avLst/>
          </a:prstGeom>
          <a:noFill/>
        </p:spPr>
        <p:txBody>
          <a:bodyPr wrap="square" rIns="144000" bIns="36000" numCol="1" spcCol="360000" rtlCol="0">
            <a:spAutoFit/>
          </a:bodyPr>
          <a:lstStyle/>
          <a:p>
            <a:pPr marL="342900" indent="-342900" algn="just">
              <a:lnSpc>
                <a:spcPct val="125000"/>
              </a:lnSpc>
              <a:buFont typeface="Arial" panose="020B0604020202020204" pitchFamily="34" charset="0"/>
              <a:buChar char="•"/>
            </a:pPr>
            <a:r>
              <a:rPr lang="zh-TW" altLang="en-US" dirty="0">
                <a:solidFill>
                  <a:schemeClr val="tx2">
                    <a:lumMod val="75000"/>
                  </a:schemeClr>
                </a:solidFill>
                <a:latin typeface="微軟正黑體" panose="020B0604030504040204" pitchFamily="34" charset="-120"/>
                <a:ea typeface="微軟正黑體" panose="020B0604030504040204" pitchFamily="34" charset="-120"/>
              </a:rPr>
              <a:t>下表統整了事後成對比較結果</a:t>
            </a:r>
            <a:endParaRPr lang="en-US" altLang="zh-TW" dirty="0">
              <a:solidFill>
                <a:schemeClr val="tx2">
                  <a:lumMod val="75000"/>
                </a:schemeClr>
              </a:solidFill>
              <a:latin typeface="微軟正黑體" panose="020B0604030504040204" pitchFamily="34" charset="-120"/>
              <a:ea typeface="微軟正黑體" panose="020B0604030504040204" pitchFamily="34" charset="-120"/>
            </a:endParaRPr>
          </a:p>
        </p:txBody>
      </p:sp>
      <p:sp>
        <p:nvSpPr>
          <p:cNvPr id="7" name="Title 13">
            <a:extLst>
              <a:ext uri="{FF2B5EF4-FFF2-40B4-BE49-F238E27FC236}">
                <a16:creationId xmlns:a16="http://schemas.microsoft.com/office/drawing/2014/main" id="{F2657580-8531-46E8-B382-5CA71D601890}"/>
              </a:ext>
            </a:extLst>
          </p:cNvPr>
          <p:cNvSpPr txBox="1">
            <a:spLocks/>
          </p:cNvSpPr>
          <p:nvPr/>
        </p:nvSpPr>
        <p:spPr>
          <a:xfrm>
            <a:off x="496494" y="355400"/>
            <a:ext cx="8229600" cy="780685"/>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en-US" sz="4000">
                <a:solidFill>
                  <a:schemeClr val="accent1">
                    <a:lumMod val="60000"/>
                    <a:lumOff val="40000"/>
                  </a:schemeClr>
                </a:solidFill>
              </a:rPr>
              <a:t>Results</a:t>
            </a:r>
            <a:endParaRPr lang="en-US" sz="4000" dirty="0">
              <a:solidFill>
                <a:schemeClr val="accent1">
                  <a:lumMod val="60000"/>
                  <a:lumOff val="40000"/>
                </a:schemeClr>
              </a:solidFill>
            </a:endParaRPr>
          </a:p>
        </p:txBody>
      </p:sp>
      <p:pic>
        <p:nvPicPr>
          <p:cNvPr id="4" name="圖片 3">
            <a:extLst>
              <a:ext uri="{FF2B5EF4-FFF2-40B4-BE49-F238E27FC236}">
                <a16:creationId xmlns:a16="http://schemas.microsoft.com/office/drawing/2014/main" id="{80D23BF4-6A64-4CE9-9351-93F31942CA7A}"/>
              </a:ext>
            </a:extLst>
          </p:cNvPr>
          <p:cNvPicPr/>
          <p:nvPr/>
        </p:nvPicPr>
        <p:blipFill>
          <a:blip r:embed="rId3"/>
          <a:stretch>
            <a:fillRect/>
          </a:stretch>
        </p:blipFill>
        <p:spPr>
          <a:xfrm>
            <a:off x="1338425" y="1916832"/>
            <a:ext cx="6467150" cy="4517608"/>
          </a:xfrm>
          <a:prstGeom prst="rect">
            <a:avLst/>
          </a:prstGeom>
        </p:spPr>
      </p:pic>
    </p:spTree>
    <p:extLst>
      <p:ext uri="{BB962C8B-B14F-4D97-AF65-F5344CB8AC3E}">
        <p14:creationId xmlns:p14="http://schemas.microsoft.com/office/powerpoint/2010/main" val="2534081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473908" y="260648"/>
            <a:ext cx="8229600" cy="780685"/>
          </a:xfrm>
        </p:spPr>
        <p:txBody>
          <a:bodyPr>
            <a:normAutofit/>
          </a:bodyPr>
          <a:lstStyle/>
          <a:p>
            <a:r>
              <a:rPr lang="en-US" sz="4000" dirty="0">
                <a:solidFill>
                  <a:schemeClr val="accent1">
                    <a:lumMod val="60000"/>
                    <a:lumOff val="40000"/>
                  </a:schemeClr>
                </a:solidFill>
              </a:rPr>
              <a:t>Discussion</a:t>
            </a:r>
          </a:p>
        </p:txBody>
      </p:sp>
      <p:sp>
        <p:nvSpPr>
          <p:cNvPr id="27" name="TextBox 26"/>
          <p:cNvSpPr txBox="1"/>
          <p:nvPr/>
        </p:nvSpPr>
        <p:spPr>
          <a:xfrm>
            <a:off x="473908" y="1124744"/>
            <a:ext cx="8151012" cy="4654282"/>
          </a:xfrm>
          <a:prstGeom prst="rect">
            <a:avLst/>
          </a:prstGeom>
          <a:noFill/>
        </p:spPr>
        <p:txBody>
          <a:bodyPr wrap="square" rIns="144000" bIns="36000" numCol="1" spcCol="360000" rtlCol="0">
            <a:spAutoFit/>
          </a:bodyPr>
          <a:lstStyle/>
          <a:p>
            <a:pPr marL="285750" indent="-285750" algn="just">
              <a:lnSpc>
                <a:spcPct val="125000"/>
              </a:lnSpc>
              <a:buFont typeface="Arial" panose="020B0604020202020204" pitchFamily="34" charset="0"/>
              <a:buChar char="•"/>
            </a:pPr>
            <a:r>
              <a:rPr lang="en-US" altLang="zh-TW" sz="2400" dirty="0">
                <a:solidFill>
                  <a:schemeClr val="tx2">
                    <a:lumMod val="75000"/>
                  </a:schemeClr>
                </a:solidFill>
                <a:latin typeface="+mn-ea"/>
              </a:rPr>
              <a:t>HGD </a:t>
            </a:r>
            <a:r>
              <a:rPr lang="zh-TW" altLang="en-US" sz="2400" dirty="0">
                <a:solidFill>
                  <a:schemeClr val="tx2">
                    <a:lumMod val="75000"/>
                  </a:schemeClr>
                </a:solidFill>
                <a:latin typeface="+mn-ea"/>
              </a:rPr>
              <a:t>的結果支持 </a:t>
            </a:r>
            <a:r>
              <a:rPr lang="en-US" altLang="zh-TW" sz="2400" dirty="0">
                <a:solidFill>
                  <a:schemeClr val="tx2">
                    <a:lumMod val="75000"/>
                  </a:schemeClr>
                </a:solidFill>
                <a:latin typeface="+mn-ea"/>
              </a:rPr>
              <a:t>TQT </a:t>
            </a:r>
            <a:r>
              <a:rPr lang="zh-TW" altLang="en-US" sz="2400" dirty="0">
                <a:solidFill>
                  <a:schemeClr val="tx2">
                    <a:lumMod val="75000"/>
                  </a:schemeClr>
                </a:solidFill>
                <a:latin typeface="+mn-ea"/>
              </a:rPr>
              <a:t>是一項認知負荷任務的觀點。發現了 </a:t>
            </a:r>
            <a:r>
              <a:rPr lang="en-US" altLang="zh-TW" sz="2400" dirty="0">
                <a:solidFill>
                  <a:schemeClr val="tx2">
                    <a:lumMod val="75000"/>
                  </a:schemeClr>
                </a:solidFill>
                <a:latin typeface="+mn-ea"/>
              </a:rPr>
              <a:t>TQT </a:t>
            </a:r>
            <a:r>
              <a:rPr lang="zh-TW" altLang="en-US" sz="2400" dirty="0">
                <a:solidFill>
                  <a:schemeClr val="tx2">
                    <a:lumMod val="75000"/>
                  </a:schemeClr>
                </a:solidFill>
                <a:latin typeface="+mn-ea"/>
              </a:rPr>
              <a:t>導致接管績效惡化的跡象，但</a:t>
            </a:r>
            <a:r>
              <a:rPr lang="zh-TW" altLang="en-US" sz="2400" dirty="0">
                <a:solidFill>
                  <a:schemeClr val="tx2">
                    <a:lumMod val="75000"/>
                  </a:schemeClr>
                </a:solidFill>
                <a:highlight>
                  <a:srgbClr val="FFFF00"/>
                </a:highlight>
                <a:latin typeface="+mn-ea"/>
              </a:rPr>
              <a:t>沒有顯著影響</a:t>
            </a:r>
            <a:r>
              <a:rPr lang="zh-TW" altLang="en-US" sz="2400" dirty="0">
                <a:solidFill>
                  <a:schemeClr val="tx2">
                    <a:lumMod val="75000"/>
                  </a:schemeClr>
                </a:solidFill>
                <a:latin typeface="+mn-ea"/>
              </a:rPr>
              <a:t>。</a:t>
            </a:r>
            <a:endParaRPr lang="en-US" altLang="zh-TW" sz="2400" dirty="0">
              <a:solidFill>
                <a:schemeClr val="tx2">
                  <a:lumMod val="75000"/>
                </a:schemeClr>
              </a:solidFill>
              <a:latin typeface="+mn-ea"/>
            </a:endParaRPr>
          </a:p>
          <a:p>
            <a:pPr marL="285750" indent="-285750" algn="just">
              <a:lnSpc>
                <a:spcPct val="125000"/>
              </a:lnSpc>
              <a:buFont typeface="Arial" panose="020B0604020202020204" pitchFamily="34" charset="0"/>
              <a:buChar char="•"/>
            </a:pPr>
            <a:r>
              <a:rPr lang="en-US" altLang="zh-TW" sz="2400" dirty="0">
                <a:solidFill>
                  <a:schemeClr val="tx2">
                    <a:lumMod val="75000"/>
                  </a:schemeClr>
                </a:solidFill>
                <a:latin typeface="+mn-ea"/>
              </a:rPr>
              <a:t>Neubauer</a:t>
            </a:r>
            <a:r>
              <a:rPr lang="zh-TW" altLang="en-US" sz="2400" dirty="0">
                <a:solidFill>
                  <a:schemeClr val="tx2">
                    <a:lumMod val="75000"/>
                  </a:schemeClr>
                </a:solidFill>
                <a:latin typeface="+mn-ea"/>
              </a:rPr>
              <a:t> 等人</a:t>
            </a:r>
            <a:r>
              <a:rPr lang="en-US" altLang="zh-TW" sz="2400" dirty="0">
                <a:solidFill>
                  <a:schemeClr val="tx2">
                    <a:lumMod val="75000"/>
                  </a:schemeClr>
                </a:solidFill>
                <a:latin typeface="+mn-ea"/>
              </a:rPr>
              <a:t>(2012) </a:t>
            </a:r>
            <a:r>
              <a:rPr lang="zh-TW" altLang="en-US" sz="2400" dirty="0">
                <a:solidFill>
                  <a:schemeClr val="tx2">
                    <a:lumMod val="75000"/>
                  </a:schemeClr>
                </a:solidFill>
                <a:latin typeface="+mn-ea"/>
              </a:rPr>
              <a:t>發現不同的結果。</a:t>
            </a:r>
            <a:endParaRPr lang="en-US" altLang="zh-TW" sz="2400" dirty="0">
              <a:solidFill>
                <a:schemeClr val="tx2">
                  <a:lumMod val="75000"/>
                </a:schemeClr>
              </a:solidFill>
              <a:latin typeface="+mn-ea"/>
            </a:endParaRPr>
          </a:p>
          <a:p>
            <a:pPr marL="285750" indent="-285750" algn="just">
              <a:lnSpc>
                <a:spcPct val="125000"/>
              </a:lnSpc>
              <a:buFont typeface="Arial" panose="020B0604020202020204" pitchFamily="34" charset="0"/>
              <a:buChar char="•"/>
            </a:pPr>
            <a:r>
              <a:rPr lang="zh-TW" altLang="en-US" sz="2400" dirty="0">
                <a:solidFill>
                  <a:schemeClr val="tx2">
                    <a:lumMod val="75000"/>
                  </a:schemeClr>
                </a:solidFill>
                <a:latin typeface="+mn-ea"/>
              </a:rPr>
              <a:t>可能為實驗中，</a:t>
            </a:r>
            <a:r>
              <a:rPr lang="en-US" altLang="zh-TW" sz="2400" dirty="0">
                <a:solidFill>
                  <a:schemeClr val="tx2">
                    <a:lumMod val="75000"/>
                  </a:schemeClr>
                </a:solidFill>
                <a:latin typeface="+mn-ea"/>
              </a:rPr>
              <a:t>TOR </a:t>
            </a:r>
            <a:r>
              <a:rPr lang="zh-TW" altLang="en-US" sz="2400" dirty="0">
                <a:solidFill>
                  <a:schemeClr val="tx2">
                    <a:lumMod val="75000"/>
                  </a:schemeClr>
                </a:solidFill>
                <a:latin typeface="+mn-ea"/>
              </a:rPr>
              <a:t>之間的自動駕駛時間只有 </a:t>
            </a:r>
            <a:r>
              <a:rPr lang="en-US" altLang="zh-TW" sz="2400" dirty="0">
                <a:solidFill>
                  <a:schemeClr val="tx2">
                    <a:lumMod val="75000"/>
                  </a:schemeClr>
                </a:solidFill>
                <a:latin typeface="+mn-ea"/>
              </a:rPr>
              <a:t>5 </a:t>
            </a:r>
            <a:r>
              <a:rPr lang="zh-TW" altLang="en-US" sz="2400" dirty="0">
                <a:solidFill>
                  <a:schemeClr val="tx2">
                    <a:lumMod val="75000"/>
                  </a:schemeClr>
                </a:solidFill>
                <a:latin typeface="+mn-ea"/>
              </a:rPr>
              <a:t>到 </a:t>
            </a:r>
            <a:r>
              <a:rPr lang="en-US" altLang="zh-TW" sz="2400" dirty="0">
                <a:solidFill>
                  <a:schemeClr val="tx2">
                    <a:lumMod val="75000"/>
                  </a:schemeClr>
                </a:solidFill>
                <a:latin typeface="+mn-ea"/>
              </a:rPr>
              <a:t>6 </a:t>
            </a:r>
            <a:r>
              <a:rPr lang="zh-TW" altLang="en-US" sz="2400" dirty="0">
                <a:solidFill>
                  <a:schemeClr val="tx2">
                    <a:lumMod val="75000"/>
                  </a:schemeClr>
                </a:solidFill>
                <a:latin typeface="+mn-ea"/>
              </a:rPr>
              <a:t>分鐘，因此沒有出現由於 </a:t>
            </a:r>
            <a:r>
              <a:rPr lang="en-US" altLang="zh-TW" sz="2400" dirty="0">
                <a:solidFill>
                  <a:schemeClr val="tx2">
                    <a:lumMod val="75000"/>
                  </a:schemeClr>
                </a:solidFill>
                <a:latin typeface="+mn-ea"/>
              </a:rPr>
              <a:t>TQT </a:t>
            </a:r>
            <a:r>
              <a:rPr lang="zh-TW" altLang="en-US" sz="2400" dirty="0">
                <a:solidFill>
                  <a:schemeClr val="tx2">
                    <a:lumMod val="75000"/>
                  </a:schemeClr>
                </a:solidFill>
                <a:latin typeface="+mn-ea"/>
              </a:rPr>
              <a:t>對駕駛員產生影響，在延長自動駕駛時間跨度時可能會變得明顯</a:t>
            </a:r>
            <a:endParaRPr lang="en-US" altLang="zh-TW" sz="2400" dirty="0">
              <a:solidFill>
                <a:schemeClr val="tx2">
                  <a:lumMod val="75000"/>
                </a:schemeClr>
              </a:solidFill>
              <a:latin typeface="+mn-ea"/>
            </a:endParaRPr>
          </a:p>
          <a:p>
            <a:pPr marL="285750" indent="-285750" algn="just">
              <a:lnSpc>
                <a:spcPct val="125000"/>
              </a:lnSpc>
              <a:buFont typeface="Arial" panose="020B0604020202020204" pitchFamily="34" charset="0"/>
              <a:buChar char="•"/>
            </a:pPr>
            <a:r>
              <a:rPr lang="zh-TW" altLang="en-US" sz="2400" dirty="0">
                <a:solidFill>
                  <a:schemeClr val="tx2">
                    <a:lumMod val="75000"/>
                  </a:schemeClr>
                </a:solidFill>
                <a:latin typeface="+mn-ea"/>
              </a:rPr>
              <a:t>交通密度確實會影響接管時間，這與 </a:t>
            </a:r>
            <a:r>
              <a:rPr lang="en-US" altLang="zh-TW" sz="2400" dirty="0" err="1">
                <a:solidFill>
                  <a:schemeClr val="tx2">
                    <a:lumMod val="75000"/>
                  </a:schemeClr>
                </a:solidFill>
                <a:latin typeface="+mn-ea"/>
              </a:rPr>
              <a:t>Radlmayr</a:t>
            </a:r>
            <a:r>
              <a:rPr lang="en-US" altLang="zh-TW" sz="2400" dirty="0">
                <a:solidFill>
                  <a:schemeClr val="tx2">
                    <a:lumMod val="75000"/>
                  </a:schemeClr>
                </a:solidFill>
                <a:latin typeface="+mn-ea"/>
              </a:rPr>
              <a:t> </a:t>
            </a:r>
            <a:r>
              <a:rPr lang="zh-TW" altLang="en-US" sz="2400" dirty="0">
                <a:solidFill>
                  <a:schemeClr val="tx2">
                    <a:lumMod val="75000"/>
                  </a:schemeClr>
                </a:solidFill>
                <a:latin typeface="+mn-ea"/>
              </a:rPr>
              <a:t>等人的結果一致</a:t>
            </a:r>
            <a:r>
              <a:rPr lang="en-US" altLang="zh-TW" sz="2400" dirty="0">
                <a:solidFill>
                  <a:schemeClr val="tx2">
                    <a:lumMod val="75000"/>
                  </a:schemeClr>
                </a:solidFill>
                <a:latin typeface="+mn-ea"/>
              </a:rPr>
              <a:t>(2014)</a:t>
            </a:r>
            <a:r>
              <a:rPr lang="zh-TW" altLang="en-US" sz="2400" dirty="0">
                <a:solidFill>
                  <a:schemeClr val="tx2">
                    <a:lumMod val="75000"/>
                  </a:schemeClr>
                </a:solidFill>
                <a:latin typeface="+mn-ea"/>
              </a:rPr>
              <a:t>。</a:t>
            </a:r>
            <a:endParaRPr lang="en-US" altLang="zh-TW" sz="2400" dirty="0">
              <a:solidFill>
                <a:schemeClr val="tx2">
                  <a:lumMod val="75000"/>
                </a:schemeClr>
              </a:solidFill>
              <a:latin typeface="+mn-ea"/>
            </a:endParaRPr>
          </a:p>
          <a:p>
            <a:pPr marL="285750" indent="-285750" algn="just">
              <a:lnSpc>
                <a:spcPct val="125000"/>
              </a:lnSpc>
              <a:buFont typeface="Arial" panose="020B0604020202020204" pitchFamily="34" charset="0"/>
              <a:buChar char="•"/>
            </a:pPr>
            <a:r>
              <a:rPr lang="zh-TW" altLang="en-US" sz="2400" dirty="0">
                <a:solidFill>
                  <a:schemeClr val="tx2">
                    <a:lumMod val="75000"/>
                  </a:schemeClr>
                </a:solidFill>
                <a:latin typeface="+mn-ea"/>
              </a:rPr>
              <a:t>更高的交通密度和更多的物體導致</a:t>
            </a:r>
            <a:r>
              <a:rPr lang="zh-TW" altLang="en-US" sz="2400" dirty="0">
                <a:solidFill>
                  <a:schemeClr val="tx2">
                    <a:lumMod val="75000"/>
                  </a:schemeClr>
                </a:solidFill>
                <a:highlight>
                  <a:srgbClr val="FFFF00"/>
                </a:highlight>
                <a:latin typeface="+mn-ea"/>
              </a:rPr>
              <a:t>啟動接管的延遲</a:t>
            </a:r>
            <a:r>
              <a:rPr lang="zh-TW" altLang="en-US" sz="2400" dirty="0">
                <a:solidFill>
                  <a:schemeClr val="tx2">
                    <a:lumMod val="75000"/>
                  </a:schemeClr>
                </a:solidFill>
                <a:latin typeface="+mn-ea"/>
              </a:rPr>
              <a:t>。這個結果可能是由擴展的視覺掃描和決策過程引起的</a:t>
            </a:r>
          </a:p>
        </p:txBody>
      </p:sp>
    </p:spTree>
    <p:extLst>
      <p:ext uri="{BB962C8B-B14F-4D97-AF65-F5344CB8AC3E}">
        <p14:creationId xmlns:p14="http://schemas.microsoft.com/office/powerpoint/2010/main" val="29186275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457200" y="116634"/>
            <a:ext cx="8229600" cy="780685"/>
          </a:xfrm>
        </p:spPr>
        <p:txBody>
          <a:bodyPr>
            <a:normAutofit/>
          </a:bodyPr>
          <a:lstStyle/>
          <a:p>
            <a:r>
              <a:rPr lang="en-US" sz="4000" dirty="0">
                <a:solidFill>
                  <a:schemeClr val="accent1">
                    <a:lumMod val="60000"/>
                    <a:lumOff val="40000"/>
                  </a:schemeClr>
                </a:solidFill>
              </a:rPr>
              <a:t>Introduction</a:t>
            </a:r>
          </a:p>
        </p:txBody>
      </p:sp>
      <p:grpSp>
        <p:nvGrpSpPr>
          <p:cNvPr id="5" name="Group 5">
            <a:extLst>
              <a:ext uri="{FF2B5EF4-FFF2-40B4-BE49-F238E27FC236}">
                <a16:creationId xmlns:a16="http://schemas.microsoft.com/office/drawing/2014/main" id="{D547BEB4-095F-428F-BEC4-5A7EC8043CA6}"/>
              </a:ext>
            </a:extLst>
          </p:cNvPr>
          <p:cNvGrpSpPr/>
          <p:nvPr/>
        </p:nvGrpSpPr>
        <p:grpSpPr>
          <a:xfrm>
            <a:off x="513850" y="764704"/>
            <a:ext cx="2762006" cy="72008"/>
            <a:chOff x="2055030" y="1463669"/>
            <a:chExt cx="2304256" cy="544908"/>
          </a:xfrm>
        </p:grpSpPr>
        <p:sp>
          <p:nvSpPr>
            <p:cNvPr id="6" name="Rectangle 6">
              <a:extLst>
                <a:ext uri="{FF2B5EF4-FFF2-40B4-BE49-F238E27FC236}">
                  <a16:creationId xmlns:a16="http://schemas.microsoft.com/office/drawing/2014/main" id="{F86C634C-12AE-4C62-B031-5B4D16939896}"/>
                </a:ext>
              </a:extLst>
            </p:cNvPr>
            <p:cNvSpPr/>
            <p:nvPr/>
          </p:nvSpPr>
          <p:spPr>
            <a:xfrm>
              <a:off x="2055030" y="1463670"/>
              <a:ext cx="576064" cy="5449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7">
              <a:extLst>
                <a:ext uri="{FF2B5EF4-FFF2-40B4-BE49-F238E27FC236}">
                  <a16:creationId xmlns:a16="http://schemas.microsoft.com/office/drawing/2014/main" id="{F6E57B03-D98F-4F7C-A2CB-5809D38B426B}"/>
                </a:ext>
              </a:extLst>
            </p:cNvPr>
            <p:cNvSpPr/>
            <p:nvPr/>
          </p:nvSpPr>
          <p:spPr>
            <a:xfrm>
              <a:off x="2631094" y="1463670"/>
              <a:ext cx="576064" cy="544907"/>
            </a:xfrm>
            <a:prstGeom prst="rect">
              <a:avLst/>
            </a:prstGeom>
            <a:solidFill>
              <a:schemeClr val="accent1">
                <a:lumMod val="60000"/>
                <a:lumOff val="4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8" name="Rectangle 8">
              <a:extLst>
                <a:ext uri="{FF2B5EF4-FFF2-40B4-BE49-F238E27FC236}">
                  <a16:creationId xmlns:a16="http://schemas.microsoft.com/office/drawing/2014/main" id="{84E5A2BB-A7B0-46FE-8DED-3E6866705517}"/>
                </a:ext>
              </a:extLst>
            </p:cNvPr>
            <p:cNvSpPr/>
            <p:nvPr/>
          </p:nvSpPr>
          <p:spPr>
            <a:xfrm>
              <a:off x="3207158" y="1463669"/>
              <a:ext cx="576064" cy="544907"/>
            </a:xfrm>
            <a:prstGeom prst="rect">
              <a:avLst/>
            </a:prstGeom>
            <a:solidFill>
              <a:schemeClr val="accent1">
                <a:lumMod val="40000"/>
                <a:lumOff val="6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9" name="Rectangle 9">
              <a:extLst>
                <a:ext uri="{FF2B5EF4-FFF2-40B4-BE49-F238E27FC236}">
                  <a16:creationId xmlns:a16="http://schemas.microsoft.com/office/drawing/2014/main" id="{75207B7A-EA80-44CE-BD1C-0072E3C9B621}"/>
                </a:ext>
              </a:extLst>
            </p:cNvPr>
            <p:cNvSpPr/>
            <p:nvPr/>
          </p:nvSpPr>
          <p:spPr>
            <a:xfrm>
              <a:off x="3783222" y="1463670"/>
              <a:ext cx="576064" cy="544907"/>
            </a:xfrm>
            <a:prstGeom prst="rect">
              <a:avLst/>
            </a:prstGeom>
            <a:solidFill>
              <a:schemeClr val="accent1">
                <a:lumMod val="20000"/>
                <a:lumOff val="8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grpSp>
      <p:sp>
        <p:nvSpPr>
          <p:cNvPr id="2" name="矩形 1">
            <a:extLst>
              <a:ext uri="{FF2B5EF4-FFF2-40B4-BE49-F238E27FC236}">
                <a16:creationId xmlns:a16="http://schemas.microsoft.com/office/drawing/2014/main" id="{6FA2F361-E57D-4CE7-A203-C4E60BBBECD4}"/>
              </a:ext>
            </a:extLst>
          </p:cNvPr>
          <p:cNvSpPr/>
          <p:nvPr/>
        </p:nvSpPr>
        <p:spPr>
          <a:xfrm>
            <a:off x="107504" y="836714"/>
            <a:ext cx="8784976" cy="5125890"/>
          </a:xfrm>
          <a:prstGeom prst="rect">
            <a:avLst/>
          </a:prstGeom>
        </p:spPr>
        <p:txBody>
          <a:bodyPr wrap="square">
            <a:spAutoFit/>
          </a:bodyPr>
          <a:lstStyle/>
          <a:p>
            <a:pPr marL="285750" indent="-285750">
              <a:lnSpc>
                <a:spcPct val="125000"/>
              </a:lnSpc>
              <a:buFont typeface="Arial" panose="020B0604020202020204" pitchFamily="34" charset="0"/>
              <a:buChar char="•"/>
            </a:pPr>
            <a:r>
              <a:rPr lang="zh-TW" altLang="zh-TW" sz="2400" dirty="0">
                <a:solidFill>
                  <a:schemeClr val="tx2">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高度自動化車輛（</a:t>
            </a:r>
            <a:r>
              <a:rPr lang="en-US" altLang="zh-TW" sz="2400" dirty="0">
                <a:solidFill>
                  <a:schemeClr val="tx2">
                    <a:lumMod val="50000"/>
                  </a:schemeClr>
                </a:solidFill>
                <a:latin typeface="微軟正黑體" panose="020B0604030504040204" pitchFamily="34" charset="-120"/>
                <a:ea typeface="微軟正黑體" panose="020B0604030504040204" pitchFamily="34" charset="-120"/>
              </a:rPr>
              <a:t>Gasser</a:t>
            </a:r>
            <a:r>
              <a:rPr lang="en-US" altLang="zh-TW" sz="2400" dirty="0">
                <a:solidFill>
                  <a:schemeClr val="tx2">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 </a:t>
            </a:r>
            <a:r>
              <a:rPr lang="en-US" altLang="zh-TW" sz="2400" dirty="0">
                <a:solidFill>
                  <a:schemeClr val="tx2">
                    <a:lumMod val="50000"/>
                  </a:schemeClr>
                </a:solidFill>
                <a:latin typeface="微軟正黑體" panose="020B0604030504040204" pitchFamily="34" charset="-120"/>
                <a:ea typeface="微軟正黑體" panose="020B0604030504040204" pitchFamily="34" charset="-120"/>
              </a:rPr>
              <a:t>2012</a:t>
            </a:r>
            <a:r>
              <a:rPr lang="zh-TW" altLang="zh-TW" sz="2400" dirty="0">
                <a:solidFill>
                  <a:schemeClr val="tx2">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），也稱為</a:t>
            </a:r>
            <a:r>
              <a:rPr lang="zh-TW" altLang="zh-TW" sz="2400" dirty="0">
                <a:solidFill>
                  <a:schemeClr val="tx2">
                    <a:lumMod val="50000"/>
                  </a:schemeClr>
                </a:solidFill>
                <a:latin typeface="微軟正黑體" panose="020B0604030504040204" pitchFamily="34" charset="-120"/>
                <a:ea typeface="微軟正黑體" panose="020B0604030504040204" pitchFamily="34" charset="-120"/>
              </a:rPr>
              <a:t> </a:t>
            </a:r>
            <a:r>
              <a:rPr lang="en-US" altLang="zh-TW" sz="2400" dirty="0">
                <a:solidFill>
                  <a:schemeClr val="tx2">
                    <a:lumMod val="50000"/>
                  </a:schemeClr>
                </a:solidFill>
                <a:latin typeface="微軟正黑體" panose="020B0604030504040204" pitchFamily="34" charset="-120"/>
                <a:ea typeface="微軟正黑體" panose="020B0604030504040204" pitchFamily="34" charset="-120"/>
              </a:rPr>
              <a:t>SEA3 </a:t>
            </a:r>
            <a:r>
              <a:rPr lang="zh-TW" altLang="zh-TW" sz="2400" dirty="0">
                <a:solidFill>
                  <a:schemeClr val="tx2">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—有限的自動駕駛自動駕駛車（</a:t>
            </a:r>
            <a:r>
              <a:rPr lang="en-US" altLang="zh-TW" sz="2400" dirty="0">
                <a:solidFill>
                  <a:schemeClr val="tx2">
                    <a:lumMod val="50000"/>
                  </a:schemeClr>
                </a:solidFill>
                <a:latin typeface="微軟正黑體" panose="020B0604030504040204" pitchFamily="34" charset="-120"/>
                <a:ea typeface="微軟正黑體" panose="020B0604030504040204" pitchFamily="34" charset="-120"/>
              </a:rPr>
              <a:t>NHTSA, 2013</a:t>
            </a:r>
            <a:r>
              <a:rPr lang="zh-TW" altLang="zh-TW" sz="2400" dirty="0">
                <a:solidFill>
                  <a:schemeClr val="tx2">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）——或條件自動化（</a:t>
            </a:r>
            <a:r>
              <a:rPr lang="en-US" altLang="zh-TW" sz="2400" dirty="0">
                <a:solidFill>
                  <a:schemeClr val="tx2">
                    <a:lumMod val="50000"/>
                  </a:schemeClr>
                </a:solidFill>
                <a:latin typeface="微軟正黑體" panose="020B0604030504040204" pitchFamily="34" charset="-120"/>
                <a:ea typeface="微軟正黑體" panose="020B0604030504040204" pitchFamily="34" charset="-120"/>
              </a:rPr>
              <a:t>SAE International</a:t>
            </a:r>
            <a:r>
              <a:rPr lang="zh-TW" altLang="zh-TW" sz="2400" dirty="0">
                <a:solidFill>
                  <a:schemeClr val="tx2">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2400" dirty="0">
                <a:solidFill>
                  <a:schemeClr val="tx2">
                    <a:lumMod val="50000"/>
                  </a:schemeClr>
                </a:solidFill>
                <a:latin typeface="微軟正黑體" panose="020B0604030504040204" pitchFamily="34" charset="-120"/>
                <a:ea typeface="微軟正黑體" panose="020B0604030504040204" pitchFamily="34" charset="-120"/>
              </a:rPr>
              <a:t>2014</a:t>
            </a:r>
            <a:endParaRPr lang="en-US" altLang="zh-TW" sz="2400" dirty="0">
              <a:solidFill>
                <a:schemeClr val="tx2">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285750" indent="-285750">
              <a:lnSpc>
                <a:spcPct val="125000"/>
              </a:lnSpc>
              <a:buFont typeface="Arial" panose="020B0604020202020204" pitchFamily="34" charset="0"/>
              <a:buChar char="•"/>
            </a:pPr>
            <a:r>
              <a:rPr lang="zh-TW" altLang="zh-TW" sz="2400" dirty="0">
                <a:solidFill>
                  <a:schemeClr val="tx2">
                    <a:lumMod val="50000"/>
                  </a:schemeClr>
                </a:solidFill>
                <a:latin typeface="微軟正黑體" panose="020B0604030504040204" pitchFamily="34" charset="-120"/>
                <a:ea typeface="微軟正黑體" panose="020B0604030504040204" pitchFamily="34" charset="-120"/>
              </a:rPr>
              <a:t>駕駛員“預計可以控制，有足夠舒適的過渡時間”（</a:t>
            </a:r>
            <a:r>
              <a:rPr lang="en-US" altLang="zh-TW" sz="2400" dirty="0">
                <a:solidFill>
                  <a:schemeClr val="tx2">
                    <a:lumMod val="50000"/>
                  </a:schemeClr>
                </a:solidFill>
                <a:latin typeface="微軟正黑體" panose="020B0604030504040204" pitchFamily="34" charset="-120"/>
                <a:ea typeface="微軟正黑體" panose="020B0604030504040204" pitchFamily="34" charset="-120"/>
              </a:rPr>
              <a:t>NHTSA, 2013</a:t>
            </a:r>
            <a:r>
              <a:rPr lang="zh-TW" altLang="zh-TW" sz="2400" dirty="0">
                <a:solidFill>
                  <a:schemeClr val="tx2">
                    <a:lumMod val="50000"/>
                  </a:schemeClr>
                </a:solidFill>
                <a:latin typeface="微軟正黑體" panose="020B0604030504040204" pitchFamily="34" charset="-120"/>
                <a:ea typeface="微軟正黑體" panose="020B0604030504040204" pitchFamily="34" charset="-120"/>
              </a:rPr>
              <a:t>）</a:t>
            </a:r>
            <a:endParaRPr lang="en-US" altLang="zh-TW" sz="2400" dirty="0">
              <a:solidFill>
                <a:schemeClr val="tx2">
                  <a:lumMod val="50000"/>
                </a:schemeClr>
              </a:solidFill>
              <a:latin typeface="微軟正黑體" panose="020B0604030504040204" pitchFamily="34" charset="-120"/>
              <a:ea typeface="微軟正黑體" panose="020B0604030504040204" pitchFamily="34" charset="-120"/>
            </a:endParaRPr>
          </a:p>
          <a:p>
            <a:pPr marL="285750" indent="-285750">
              <a:lnSpc>
                <a:spcPct val="125000"/>
              </a:lnSpc>
              <a:buFont typeface="Arial" panose="020B0604020202020204" pitchFamily="34" charset="0"/>
              <a:buChar char="•"/>
            </a:pPr>
            <a:r>
              <a:rPr lang="zh-TW" altLang="en-US" sz="2400" dirty="0">
                <a:solidFill>
                  <a:schemeClr val="tx2">
                    <a:lumMod val="50000"/>
                  </a:schemeClr>
                </a:solidFill>
                <a:latin typeface="微軟正黑體" panose="020B0604030504040204" pitchFamily="34" charset="-120"/>
                <a:ea typeface="微軟正黑體" panose="020B0604030504040204" pitchFamily="34" charset="-120"/>
              </a:rPr>
              <a:t>對</a:t>
            </a:r>
            <a:r>
              <a:rPr lang="zh-TW" altLang="en-US" sz="2400" dirty="0">
                <a:solidFill>
                  <a:schemeClr val="accent1"/>
                </a:solidFill>
                <a:latin typeface="微軟正黑體" panose="020B0604030504040204" pitchFamily="34" charset="-120"/>
                <a:ea typeface="微軟正黑體" panose="020B0604030504040204" pitchFamily="34" charset="-120"/>
              </a:rPr>
              <a:t>手動駕駛</a:t>
            </a:r>
            <a:r>
              <a:rPr lang="zh-TW" altLang="en-US" sz="2400" dirty="0">
                <a:solidFill>
                  <a:schemeClr val="tx2">
                    <a:lumMod val="50000"/>
                  </a:schemeClr>
                </a:solidFill>
                <a:latin typeface="微軟正黑體" panose="020B0604030504040204" pitchFamily="34" charset="-120"/>
                <a:ea typeface="微軟正黑體" panose="020B0604030504040204" pitchFamily="34" charset="-120"/>
              </a:rPr>
              <a:t>，</a:t>
            </a:r>
            <a:r>
              <a:rPr lang="en-US" altLang="zh-TW" sz="2400" dirty="0" err="1">
                <a:solidFill>
                  <a:schemeClr val="tx2">
                    <a:lumMod val="50000"/>
                  </a:schemeClr>
                </a:solidFill>
                <a:latin typeface="微軟正黑體" panose="020B0604030504040204" pitchFamily="34" charset="-120"/>
                <a:ea typeface="微軟正黑體" panose="020B0604030504040204" pitchFamily="34" charset="-120"/>
              </a:rPr>
              <a:t>Heenan</a:t>
            </a:r>
            <a:r>
              <a:rPr lang="en-US" altLang="zh-TW" sz="2400" dirty="0">
                <a:solidFill>
                  <a:schemeClr val="tx2">
                    <a:lumMod val="50000"/>
                  </a:schemeClr>
                </a:solidFill>
                <a:latin typeface="微軟正黑體" panose="020B0604030504040204" pitchFamily="34" charset="-120"/>
                <a:ea typeface="微軟正黑體" panose="020B0604030504040204" pitchFamily="34" charset="-120"/>
              </a:rPr>
              <a:t>,</a:t>
            </a:r>
            <a:r>
              <a:rPr lang="zh-TW" altLang="en-US" sz="2400" dirty="0">
                <a:solidFill>
                  <a:schemeClr val="tx2">
                    <a:lumMod val="50000"/>
                  </a:schemeClr>
                </a:solidFill>
                <a:latin typeface="微軟正黑體" panose="020B0604030504040204" pitchFamily="34" charset="-120"/>
                <a:ea typeface="微軟正黑體" panose="020B0604030504040204" pitchFamily="34" charset="-120"/>
              </a:rPr>
              <a:t> </a:t>
            </a:r>
            <a:r>
              <a:rPr lang="en-US" altLang="zh-TW" sz="2400" dirty="0" err="1">
                <a:solidFill>
                  <a:schemeClr val="tx2">
                    <a:lumMod val="50000"/>
                  </a:schemeClr>
                </a:solidFill>
                <a:latin typeface="微軟正黑體" panose="020B0604030504040204" pitchFamily="34" charset="-120"/>
                <a:ea typeface="微軟正黑體" panose="020B0604030504040204" pitchFamily="34" charset="-120"/>
              </a:rPr>
              <a:t>Herdman</a:t>
            </a:r>
            <a:r>
              <a:rPr lang="en-US" altLang="zh-TW" sz="2400" dirty="0">
                <a:solidFill>
                  <a:schemeClr val="tx2">
                    <a:lumMod val="50000"/>
                  </a:schemeClr>
                </a:solidFill>
                <a:latin typeface="微軟正黑體" panose="020B0604030504040204" pitchFamily="34" charset="-120"/>
                <a:ea typeface="微軟正黑體" panose="020B0604030504040204" pitchFamily="34" charset="-120"/>
              </a:rPr>
              <a:t>,</a:t>
            </a:r>
            <a:r>
              <a:rPr lang="zh-TW" altLang="en-US" sz="2400" dirty="0">
                <a:solidFill>
                  <a:schemeClr val="tx2">
                    <a:lumMod val="50000"/>
                  </a:schemeClr>
                </a:solidFill>
                <a:latin typeface="微軟正黑體" panose="020B0604030504040204" pitchFamily="34" charset="-120"/>
                <a:ea typeface="微軟正黑體" panose="020B0604030504040204" pitchFamily="34" charset="-120"/>
              </a:rPr>
              <a:t> </a:t>
            </a:r>
            <a:r>
              <a:rPr lang="en-US" altLang="zh-TW" sz="2400" dirty="0">
                <a:solidFill>
                  <a:schemeClr val="tx2">
                    <a:lumMod val="50000"/>
                  </a:schemeClr>
                </a:solidFill>
                <a:latin typeface="微軟正黑體" panose="020B0604030504040204" pitchFamily="34" charset="-120"/>
                <a:ea typeface="微軟正黑體" panose="020B0604030504040204" pitchFamily="34" charset="-120"/>
              </a:rPr>
              <a:t>Brown &amp;</a:t>
            </a:r>
            <a:r>
              <a:rPr lang="zh-TW" altLang="en-US" sz="2400" dirty="0">
                <a:solidFill>
                  <a:schemeClr val="tx2">
                    <a:lumMod val="50000"/>
                  </a:schemeClr>
                </a:solidFill>
                <a:latin typeface="微軟正黑體" panose="020B0604030504040204" pitchFamily="34" charset="-120"/>
                <a:ea typeface="微軟正黑體" panose="020B0604030504040204" pitchFamily="34" charset="-120"/>
              </a:rPr>
              <a:t> </a:t>
            </a:r>
            <a:r>
              <a:rPr lang="en-US" altLang="zh-TW" sz="2400" dirty="0">
                <a:solidFill>
                  <a:schemeClr val="tx2">
                    <a:lumMod val="50000"/>
                  </a:schemeClr>
                </a:solidFill>
                <a:latin typeface="微軟正黑體" panose="020B0604030504040204" pitchFamily="34" charset="-120"/>
                <a:ea typeface="微軟正黑體" panose="020B0604030504040204" pitchFamily="34" charset="-120"/>
              </a:rPr>
              <a:t>Robert (2014) </a:t>
            </a:r>
            <a:r>
              <a:rPr lang="zh-TW" altLang="en-US" sz="2400" dirty="0">
                <a:solidFill>
                  <a:schemeClr val="tx2">
                    <a:lumMod val="50000"/>
                  </a:schemeClr>
                </a:solidFill>
                <a:latin typeface="微軟正黑體" panose="020B0604030504040204" pitchFamily="34" charset="-120"/>
                <a:ea typeface="微軟正黑體" panose="020B0604030504040204" pitchFamily="34" charset="-120"/>
              </a:rPr>
              <a:t>表明，較高的交通密度會導致</a:t>
            </a:r>
            <a:r>
              <a:rPr lang="zh-TW" altLang="en-US" sz="2400" dirty="0">
                <a:solidFill>
                  <a:schemeClr val="accent1"/>
                </a:solidFill>
                <a:latin typeface="微軟正黑體" panose="020B0604030504040204" pitchFamily="34" charset="-120"/>
                <a:ea typeface="微軟正黑體" panose="020B0604030504040204" pitchFamily="34" charset="-120"/>
              </a:rPr>
              <a:t>控制車速的能力下降</a:t>
            </a:r>
            <a:r>
              <a:rPr lang="zh-TW" altLang="en-US" sz="2400" dirty="0">
                <a:solidFill>
                  <a:schemeClr val="tx2">
                    <a:lumMod val="50000"/>
                  </a:schemeClr>
                </a:solidFill>
                <a:latin typeface="微軟正黑體" panose="020B0604030504040204" pitchFamily="34" charset="-120"/>
                <a:ea typeface="微軟正黑體" panose="020B0604030504040204" pitchFamily="34" charset="-120"/>
              </a:rPr>
              <a:t>，並且情境警覺較低。</a:t>
            </a:r>
            <a:endParaRPr lang="en-US" altLang="zh-TW" sz="2400" dirty="0">
              <a:solidFill>
                <a:schemeClr val="tx2">
                  <a:lumMod val="50000"/>
                </a:schemeClr>
              </a:solidFill>
              <a:latin typeface="微軟正黑體" panose="020B0604030504040204" pitchFamily="34" charset="-120"/>
              <a:ea typeface="微軟正黑體" panose="020B0604030504040204" pitchFamily="34" charset="-120"/>
            </a:endParaRPr>
          </a:p>
          <a:p>
            <a:pPr marL="285750" indent="-285750">
              <a:lnSpc>
                <a:spcPct val="125000"/>
              </a:lnSpc>
              <a:buFont typeface="Arial" panose="020B0604020202020204" pitchFamily="34" charset="0"/>
              <a:buChar char="•"/>
            </a:pPr>
            <a:r>
              <a:rPr lang="zh-TW" altLang="en-US" sz="2400" dirty="0">
                <a:solidFill>
                  <a:schemeClr val="tx2">
                    <a:lumMod val="50000"/>
                  </a:schemeClr>
                </a:solidFill>
                <a:latin typeface="微軟正黑體" panose="020B0604030504040204" pitchFamily="34" charset="-120"/>
                <a:ea typeface="微軟正黑體" panose="020B0604030504040204" pitchFamily="34" charset="-120"/>
              </a:rPr>
              <a:t>使用</a:t>
            </a:r>
            <a:r>
              <a:rPr lang="zh-TW" altLang="en-US" sz="2400" dirty="0">
                <a:solidFill>
                  <a:schemeClr val="accent1"/>
                </a:solidFill>
                <a:latin typeface="微軟正黑體" panose="020B0604030504040204" pitchFamily="34" charset="-120"/>
                <a:ea typeface="微軟正黑體" panose="020B0604030504040204" pitchFamily="34" charset="-120"/>
              </a:rPr>
              <a:t>自適應巡航控制 </a:t>
            </a:r>
            <a:r>
              <a:rPr lang="en-US" altLang="zh-TW" sz="2400" dirty="0">
                <a:solidFill>
                  <a:schemeClr val="accent1"/>
                </a:solidFill>
                <a:latin typeface="微軟正黑體" panose="020B0604030504040204" pitchFamily="34" charset="-120"/>
                <a:ea typeface="微軟正黑體" panose="020B0604030504040204" pitchFamily="34" charset="-120"/>
              </a:rPr>
              <a:t>(ACC) </a:t>
            </a:r>
            <a:r>
              <a:rPr lang="zh-TW" altLang="en-US" sz="2400" dirty="0">
                <a:solidFill>
                  <a:schemeClr val="accent1"/>
                </a:solidFill>
                <a:latin typeface="微軟正黑體" panose="020B0604030504040204" pitchFamily="34" charset="-120"/>
                <a:ea typeface="微軟正黑體" panose="020B0604030504040204" pitchFamily="34" charset="-120"/>
              </a:rPr>
              <a:t>駕駛</a:t>
            </a:r>
            <a:r>
              <a:rPr lang="zh-TW" altLang="en-US" sz="2400" dirty="0">
                <a:solidFill>
                  <a:schemeClr val="tx2">
                    <a:lumMod val="50000"/>
                  </a:schemeClr>
                </a:solidFill>
                <a:latin typeface="微軟正黑體" panose="020B0604030504040204" pitchFamily="34" charset="-120"/>
                <a:ea typeface="微軟正黑體" panose="020B0604030504040204" pitchFamily="34" charset="-120"/>
              </a:rPr>
              <a:t>，</a:t>
            </a:r>
            <a:r>
              <a:rPr lang="en-US" altLang="zh-TW" sz="2400" dirty="0">
                <a:solidFill>
                  <a:schemeClr val="tx2">
                    <a:lumMod val="50000"/>
                  </a:schemeClr>
                </a:solidFill>
                <a:latin typeface="微軟正黑體" panose="020B0604030504040204" pitchFamily="34" charset="-120"/>
                <a:ea typeface="微軟正黑體" panose="020B0604030504040204" pitchFamily="34" charset="-120"/>
              </a:rPr>
              <a:t>Stanton &amp;</a:t>
            </a:r>
            <a:r>
              <a:rPr lang="zh-TW" altLang="en-US" sz="2400" dirty="0">
                <a:solidFill>
                  <a:schemeClr val="tx2">
                    <a:lumMod val="50000"/>
                  </a:schemeClr>
                </a:solidFill>
                <a:latin typeface="微軟正黑體" panose="020B0604030504040204" pitchFamily="34" charset="-120"/>
                <a:ea typeface="微軟正黑體" panose="020B0604030504040204" pitchFamily="34" charset="-120"/>
              </a:rPr>
              <a:t> </a:t>
            </a:r>
            <a:r>
              <a:rPr lang="en-US" altLang="zh-TW" sz="2400" dirty="0">
                <a:solidFill>
                  <a:schemeClr val="tx2">
                    <a:lumMod val="50000"/>
                  </a:schemeClr>
                </a:solidFill>
                <a:latin typeface="微軟正黑體" panose="020B0604030504040204" pitchFamily="34" charset="-120"/>
                <a:ea typeface="微軟正黑體" panose="020B0604030504040204" pitchFamily="34" charset="-120"/>
              </a:rPr>
              <a:t>Young (2005) </a:t>
            </a:r>
            <a:r>
              <a:rPr lang="zh-TW" altLang="en-US" sz="2400" dirty="0">
                <a:solidFill>
                  <a:schemeClr val="tx2">
                    <a:lumMod val="50000"/>
                  </a:schemeClr>
                </a:solidFill>
                <a:latin typeface="微軟正黑體" panose="020B0604030504040204" pitchFamily="34" charset="-120"/>
                <a:ea typeface="微軟正黑體" panose="020B0604030504040204" pitchFamily="34" charset="-120"/>
              </a:rPr>
              <a:t>發現與低交通密度情況（約 </a:t>
            </a:r>
            <a:r>
              <a:rPr lang="en-US" altLang="zh-TW" sz="2400" dirty="0">
                <a:solidFill>
                  <a:schemeClr val="tx2">
                    <a:lumMod val="50000"/>
                  </a:schemeClr>
                </a:solidFill>
                <a:latin typeface="微軟正黑體" panose="020B0604030504040204" pitchFamily="34" charset="-120"/>
                <a:ea typeface="微軟正黑體" panose="020B0604030504040204" pitchFamily="34" charset="-120"/>
              </a:rPr>
              <a:t>7 </a:t>
            </a:r>
            <a:r>
              <a:rPr lang="zh-TW" altLang="en-US" sz="2400" dirty="0">
                <a:solidFill>
                  <a:schemeClr val="tx2">
                    <a:lumMod val="50000"/>
                  </a:schemeClr>
                </a:solidFill>
                <a:latin typeface="微軟正黑體" panose="020B0604030504040204" pitchFamily="34" charset="-120"/>
                <a:ea typeface="微軟正黑體" panose="020B0604030504040204" pitchFamily="34" charset="-120"/>
              </a:rPr>
              <a:t>輛車）相比，中等（每公里約 </a:t>
            </a:r>
            <a:r>
              <a:rPr lang="en-US" altLang="zh-TW" sz="2400" dirty="0">
                <a:solidFill>
                  <a:schemeClr val="tx2">
                    <a:lumMod val="50000"/>
                  </a:schemeClr>
                </a:solidFill>
                <a:latin typeface="微軟正黑體" panose="020B0604030504040204" pitchFamily="34" charset="-120"/>
                <a:ea typeface="微軟正黑體" panose="020B0604030504040204" pitchFamily="34" charset="-120"/>
              </a:rPr>
              <a:t>15 </a:t>
            </a:r>
            <a:r>
              <a:rPr lang="zh-TW" altLang="en-US" sz="2400" dirty="0">
                <a:solidFill>
                  <a:schemeClr val="tx2">
                    <a:lumMod val="50000"/>
                  </a:schemeClr>
                </a:solidFill>
                <a:latin typeface="微軟正黑體" panose="020B0604030504040204" pitchFamily="34" charset="-120"/>
                <a:ea typeface="微軟正黑體" panose="020B0604030504040204" pitchFamily="34" charset="-120"/>
              </a:rPr>
              <a:t>輛車）和高交通（每公里約 </a:t>
            </a:r>
            <a:r>
              <a:rPr lang="en-US" altLang="zh-TW" sz="2400" dirty="0">
                <a:solidFill>
                  <a:schemeClr val="tx2">
                    <a:lumMod val="50000"/>
                  </a:schemeClr>
                </a:solidFill>
                <a:latin typeface="微軟正黑體" panose="020B0604030504040204" pitchFamily="34" charset="-120"/>
                <a:ea typeface="微軟正黑體" panose="020B0604030504040204" pitchFamily="34" charset="-120"/>
              </a:rPr>
              <a:t>23 </a:t>
            </a:r>
            <a:r>
              <a:rPr lang="zh-TW" altLang="en-US" sz="2400" dirty="0">
                <a:solidFill>
                  <a:schemeClr val="tx2">
                    <a:lumMod val="50000"/>
                  </a:schemeClr>
                </a:solidFill>
                <a:latin typeface="微軟正黑體" panose="020B0604030504040204" pitchFamily="34" charset="-120"/>
                <a:ea typeface="微軟正黑體" panose="020B0604030504040204" pitchFamily="34" charset="-120"/>
              </a:rPr>
              <a:t>輛車）的工作量和需求更高。</a:t>
            </a:r>
          </a:p>
        </p:txBody>
      </p:sp>
    </p:spTree>
    <p:extLst>
      <p:ext uri="{BB962C8B-B14F-4D97-AF65-F5344CB8AC3E}">
        <p14:creationId xmlns:p14="http://schemas.microsoft.com/office/powerpoint/2010/main" val="32006281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473908" y="260648"/>
            <a:ext cx="8229600" cy="780685"/>
          </a:xfrm>
        </p:spPr>
        <p:txBody>
          <a:bodyPr>
            <a:normAutofit/>
          </a:bodyPr>
          <a:lstStyle/>
          <a:p>
            <a:r>
              <a:rPr lang="en-US" sz="4000" dirty="0">
                <a:solidFill>
                  <a:schemeClr val="accent1">
                    <a:lumMod val="60000"/>
                    <a:lumOff val="40000"/>
                  </a:schemeClr>
                </a:solidFill>
              </a:rPr>
              <a:t>Discussion</a:t>
            </a:r>
          </a:p>
        </p:txBody>
      </p:sp>
      <p:sp>
        <p:nvSpPr>
          <p:cNvPr id="27" name="TextBox 26"/>
          <p:cNvSpPr txBox="1"/>
          <p:nvPr/>
        </p:nvSpPr>
        <p:spPr>
          <a:xfrm>
            <a:off x="473908" y="1124744"/>
            <a:ext cx="8151012" cy="4192618"/>
          </a:xfrm>
          <a:prstGeom prst="rect">
            <a:avLst/>
          </a:prstGeom>
          <a:noFill/>
        </p:spPr>
        <p:txBody>
          <a:bodyPr wrap="square" rIns="144000" bIns="36000" numCol="1" spcCol="360000" rtlCol="0">
            <a:spAutoFit/>
          </a:bodyPr>
          <a:lstStyle/>
          <a:p>
            <a:pPr marL="285750" indent="-285750" algn="just">
              <a:lnSpc>
                <a:spcPct val="125000"/>
              </a:lnSpc>
              <a:buFont typeface="Arial" panose="020B0604020202020204" pitchFamily="34" charset="0"/>
              <a:buChar char="•"/>
            </a:pPr>
            <a:r>
              <a:rPr lang="zh-TW" altLang="en-US" sz="2400" dirty="0">
                <a:solidFill>
                  <a:schemeClr val="tx2">
                    <a:lumMod val="75000"/>
                  </a:schemeClr>
                </a:solidFill>
                <a:latin typeface="+mn-ea"/>
              </a:rPr>
              <a:t>在高密度的交通流量下，更高的加速度、更低的 </a:t>
            </a:r>
            <a:r>
              <a:rPr lang="en-US" altLang="zh-TW" sz="2400" dirty="0">
                <a:solidFill>
                  <a:schemeClr val="tx2">
                    <a:lumMod val="75000"/>
                  </a:schemeClr>
                </a:solidFill>
                <a:latin typeface="+mn-ea"/>
              </a:rPr>
              <a:t>TTC </a:t>
            </a:r>
            <a:r>
              <a:rPr lang="zh-TW" altLang="en-US" sz="2400" dirty="0">
                <a:solidFill>
                  <a:schemeClr val="tx2">
                    <a:lumMod val="75000"/>
                  </a:schemeClr>
                </a:solidFill>
                <a:latin typeface="+mn-ea"/>
              </a:rPr>
              <a:t>和更高碰撞概率的形式影響接管的質量，這也可能是由延遲接管造成。</a:t>
            </a:r>
            <a:endParaRPr lang="en-US" altLang="zh-TW" sz="2400" dirty="0">
              <a:solidFill>
                <a:schemeClr val="tx2">
                  <a:lumMod val="75000"/>
                </a:schemeClr>
              </a:solidFill>
              <a:latin typeface="+mn-ea"/>
            </a:endParaRPr>
          </a:p>
          <a:p>
            <a:pPr marL="285750" indent="-285750" algn="just">
              <a:lnSpc>
                <a:spcPct val="125000"/>
              </a:lnSpc>
              <a:buFont typeface="Arial" panose="020B0604020202020204" pitchFamily="34" charset="0"/>
              <a:buChar char="•"/>
            </a:pPr>
            <a:r>
              <a:rPr lang="zh-TW" altLang="en-US" sz="2400" dirty="0">
                <a:solidFill>
                  <a:schemeClr val="tx2">
                    <a:lumMod val="75000"/>
                  </a:schemeClr>
                </a:solidFill>
                <a:latin typeface="+mn-ea"/>
              </a:rPr>
              <a:t>不能低估增加情況復雜性的情況參數，以確保駕駛員車輛自動化系統的安全。</a:t>
            </a:r>
            <a:endParaRPr lang="en-US" altLang="zh-TW" sz="2400" dirty="0">
              <a:solidFill>
                <a:schemeClr val="tx2">
                  <a:lumMod val="75000"/>
                </a:schemeClr>
              </a:solidFill>
              <a:latin typeface="+mn-ea"/>
            </a:endParaRPr>
          </a:p>
          <a:p>
            <a:pPr marL="285750" indent="-285750" algn="just">
              <a:lnSpc>
                <a:spcPct val="125000"/>
              </a:lnSpc>
              <a:buFont typeface="Arial" panose="020B0604020202020204" pitchFamily="34" charset="0"/>
              <a:buChar char="•"/>
            </a:pPr>
            <a:r>
              <a:rPr lang="zh-TW" altLang="en-US" sz="2400" dirty="0">
                <a:solidFill>
                  <a:schemeClr val="tx2">
                    <a:lumMod val="75000"/>
                  </a:schemeClr>
                </a:solidFill>
                <a:latin typeface="+mn-ea"/>
              </a:rPr>
              <a:t>值得注意的是，中高交通密度條件之間沒有變量顯示出顯著差異。正如 </a:t>
            </a:r>
            <a:r>
              <a:rPr lang="en-US" altLang="zh-TW" sz="2400" dirty="0">
                <a:solidFill>
                  <a:schemeClr val="tx2">
                    <a:lumMod val="75000"/>
                  </a:schemeClr>
                </a:solidFill>
                <a:latin typeface="+mn-ea"/>
              </a:rPr>
              <a:t>Stanton </a:t>
            </a:r>
            <a:r>
              <a:rPr lang="zh-TW" altLang="en-US" sz="2400" dirty="0">
                <a:solidFill>
                  <a:schemeClr val="tx2">
                    <a:lumMod val="75000"/>
                  </a:schemeClr>
                </a:solidFill>
                <a:latin typeface="+mn-ea"/>
              </a:rPr>
              <a:t>和 </a:t>
            </a:r>
            <a:r>
              <a:rPr lang="en-US" altLang="zh-TW" sz="2400" dirty="0">
                <a:solidFill>
                  <a:schemeClr val="tx2">
                    <a:lumMod val="75000"/>
                  </a:schemeClr>
                </a:solidFill>
                <a:latin typeface="+mn-ea"/>
              </a:rPr>
              <a:t>Young (2005) </a:t>
            </a:r>
            <a:r>
              <a:rPr lang="zh-TW" altLang="en-US" sz="2400" dirty="0">
                <a:solidFill>
                  <a:schemeClr val="tx2">
                    <a:lumMod val="75000"/>
                  </a:schemeClr>
                </a:solidFill>
                <a:latin typeface="+mn-ea"/>
              </a:rPr>
              <a:t>對 </a:t>
            </a:r>
            <a:r>
              <a:rPr lang="en-US" altLang="zh-TW" sz="2400" dirty="0">
                <a:solidFill>
                  <a:schemeClr val="tx2">
                    <a:lumMod val="75000"/>
                  </a:schemeClr>
                </a:solidFill>
                <a:latin typeface="+mn-ea"/>
              </a:rPr>
              <a:t>ACC </a:t>
            </a:r>
            <a:r>
              <a:rPr lang="zh-TW" altLang="en-US" sz="2400" dirty="0">
                <a:solidFill>
                  <a:schemeClr val="tx2">
                    <a:lumMod val="75000"/>
                  </a:schemeClr>
                </a:solidFill>
                <a:latin typeface="+mn-ea"/>
              </a:rPr>
              <a:t>系統的研究中發現的那樣，交通密度對接管績效的影響顯示出天花板效應。</a:t>
            </a:r>
            <a:endParaRPr lang="en-US" altLang="zh-TW" sz="2400" dirty="0">
              <a:solidFill>
                <a:schemeClr val="tx2">
                  <a:lumMod val="75000"/>
                </a:schemeClr>
              </a:solidFill>
              <a:latin typeface="+mn-ea"/>
            </a:endParaRPr>
          </a:p>
        </p:txBody>
      </p:sp>
    </p:spTree>
    <p:extLst>
      <p:ext uri="{BB962C8B-B14F-4D97-AF65-F5344CB8AC3E}">
        <p14:creationId xmlns:p14="http://schemas.microsoft.com/office/powerpoint/2010/main" val="7104996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473908" y="260648"/>
            <a:ext cx="8229600" cy="780685"/>
          </a:xfrm>
        </p:spPr>
        <p:txBody>
          <a:bodyPr>
            <a:normAutofit/>
          </a:bodyPr>
          <a:lstStyle/>
          <a:p>
            <a:r>
              <a:rPr lang="en-US" sz="4000" dirty="0">
                <a:solidFill>
                  <a:schemeClr val="accent1">
                    <a:lumMod val="60000"/>
                    <a:lumOff val="40000"/>
                  </a:schemeClr>
                </a:solidFill>
              </a:rPr>
              <a:t>Discussion</a:t>
            </a:r>
          </a:p>
        </p:txBody>
      </p:sp>
      <p:sp>
        <p:nvSpPr>
          <p:cNvPr id="27" name="TextBox 26"/>
          <p:cNvSpPr txBox="1"/>
          <p:nvPr/>
        </p:nvSpPr>
        <p:spPr>
          <a:xfrm>
            <a:off x="473908" y="1124744"/>
            <a:ext cx="8151012" cy="1929177"/>
          </a:xfrm>
          <a:prstGeom prst="rect">
            <a:avLst/>
          </a:prstGeom>
          <a:noFill/>
        </p:spPr>
        <p:txBody>
          <a:bodyPr wrap="square" rIns="144000" bIns="36000" numCol="1" spcCol="360000" rtlCol="0">
            <a:spAutoFit/>
          </a:bodyPr>
          <a:lstStyle/>
          <a:p>
            <a:pPr marL="285750" indent="-285750" algn="just">
              <a:buFont typeface="Arial" panose="020B0604020202020204" pitchFamily="34" charset="0"/>
              <a:buChar char="•"/>
            </a:pPr>
            <a:r>
              <a:rPr lang="zh-TW" altLang="en-US" sz="2400" dirty="0">
                <a:solidFill>
                  <a:schemeClr val="tx2">
                    <a:lumMod val="75000"/>
                  </a:schemeClr>
                </a:solidFill>
                <a:latin typeface="+mn-ea"/>
              </a:rPr>
              <a:t>實驗表明交通密度對接管性能有明顯的負面影響。</a:t>
            </a:r>
          </a:p>
          <a:p>
            <a:pPr marL="285750" indent="-285750" algn="just">
              <a:buFont typeface="Arial" panose="020B0604020202020204" pitchFamily="34" charset="0"/>
              <a:buChar char="•"/>
            </a:pPr>
            <a:r>
              <a:rPr lang="en-US" altLang="zh-TW" sz="2400" dirty="0">
                <a:solidFill>
                  <a:schemeClr val="tx2">
                    <a:lumMod val="75000"/>
                  </a:schemeClr>
                </a:solidFill>
                <a:latin typeface="+mn-ea"/>
              </a:rPr>
              <a:t> </a:t>
            </a:r>
            <a:r>
              <a:rPr lang="zh-TW" altLang="en-US" sz="2400" dirty="0">
                <a:solidFill>
                  <a:schemeClr val="tx2">
                    <a:lumMod val="75000"/>
                  </a:schemeClr>
                </a:solidFill>
                <a:latin typeface="+mn-ea"/>
              </a:rPr>
              <a:t>在為高度自動化的車輛開發人機交互時，不能低估情況的複雜性。</a:t>
            </a:r>
          </a:p>
          <a:p>
            <a:pPr marL="285750" indent="-285750" algn="just">
              <a:buFont typeface="Arial" panose="020B0604020202020204" pitchFamily="34" charset="0"/>
              <a:buChar char="•"/>
            </a:pPr>
            <a:r>
              <a:rPr lang="en-US" altLang="zh-TW" sz="2400" dirty="0">
                <a:solidFill>
                  <a:schemeClr val="tx2">
                    <a:lumMod val="75000"/>
                  </a:schemeClr>
                </a:solidFill>
                <a:latin typeface="+mn-ea"/>
              </a:rPr>
              <a:t>20 </a:t>
            </a:r>
            <a:r>
              <a:rPr lang="zh-TW" altLang="en-US" sz="2400" dirty="0">
                <a:solidFill>
                  <a:schemeClr val="tx2">
                    <a:lumMod val="75000"/>
                  </a:schemeClr>
                </a:solidFill>
                <a:latin typeface="+mn-ea"/>
              </a:rPr>
              <a:t>個問題任務顯示對接管性能的影響很小，並且水平注視分散度有明顯變化。</a:t>
            </a:r>
          </a:p>
        </p:txBody>
      </p:sp>
    </p:spTree>
    <p:extLst>
      <p:ext uri="{BB962C8B-B14F-4D97-AF65-F5344CB8AC3E}">
        <p14:creationId xmlns:p14="http://schemas.microsoft.com/office/powerpoint/2010/main" val="42157054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473908" y="260648"/>
            <a:ext cx="8229600" cy="780685"/>
          </a:xfrm>
        </p:spPr>
        <p:txBody>
          <a:bodyPr>
            <a:normAutofit/>
          </a:bodyPr>
          <a:lstStyle/>
          <a:p>
            <a:r>
              <a:rPr lang="en-US" sz="4000" dirty="0">
                <a:solidFill>
                  <a:schemeClr val="accent1">
                    <a:lumMod val="60000"/>
                    <a:lumOff val="40000"/>
                  </a:schemeClr>
                </a:solidFill>
              </a:rPr>
              <a:t>Discussion</a:t>
            </a:r>
          </a:p>
        </p:txBody>
      </p:sp>
      <p:sp>
        <p:nvSpPr>
          <p:cNvPr id="27" name="TextBox 26"/>
          <p:cNvSpPr txBox="1"/>
          <p:nvPr/>
        </p:nvSpPr>
        <p:spPr>
          <a:xfrm>
            <a:off x="473908" y="1283705"/>
            <a:ext cx="8151012" cy="2667841"/>
          </a:xfrm>
          <a:prstGeom prst="rect">
            <a:avLst/>
          </a:prstGeom>
          <a:noFill/>
        </p:spPr>
        <p:txBody>
          <a:bodyPr wrap="square" rIns="144000" bIns="36000" numCol="1" spcCol="360000" rtlCol="0">
            <a:spAutoFit/>
          </a:bodyPr>
          <a:lstStyle/>
          <a:p>
            <a:pPr marL="285750" indent="-285750" algn="just">
              <a:buFont typeface="Arial" panose="020B0604020202020204" pitchFamily="34" charset="0"/>
              <a:buChar char="•"/>
            </a:pPr>
            <a:r>
              <a:rPr lang="zh-TW" altLang="en-US" sz="2400" dirty="0">
                <a:solidFill>
                  <a:schemeClr val="tx2">
                    <a:lumMod val="75000"/>
                  </a:schemeClr>
                </a:solidFill>
                <a:latin typeface="+mn-ea"/>
              </a:rPr>
              <a:t>這項研究的一個明顯局限性是目前缺乏證據表明駕駛模擬器實驗可移植到未來的自動駕駛汽車上 </a:t>
            </a:r>
            <a:r>
              <a:rPr lang="en-US" altLang="zh-TW" sz="2400" dirty="0">
                <a:solidFill>
                  <a:schemeClr val="tx2">
                    <a:lumMod val="75000"/>
                  </a:schemeClr>
                </a:solidFill>
                <a:latin typeface="+mn-ea"/>
              </a:rPr>
              <a:t>(</a:t>
            </a:r>
            <a:r>
              <a:rPr lang="en-US" altLang="zh-TW" sz="2400" dirty="0" err="1">
                <a:solidFill>
                  <a:schemeClr val="tx2">
                    <a:lumMod val="75000"/>
                  </a:schemeClr>
                </a:solidFill>
                <a:latin typeface="+mn-ea"/>
              </a:rPr>
              <a:t>Kemeny</a:t>
            </a:r>
            <a:r>
              <a:rPr lang="en-US" altLang="zh-TW" sz="2400" dirty="0">
                <a:solidFill>
                  <a:schemeClr val="tx2">
                    <a:lumMod val="75000"/>
                  </a:schemeClr>
                </a:solidFill>
                <a:latin typeface="+mn-ea"/>
              </a:rPr>
              <a:t> &amp; </a:t>
            </a:r>
            <a:r>
              <a:rPr lang="en-US" altLang="zh-TW" sz="2400" dirty="0" err="1">
                <a:solidFill>
                  <a:schemeClr val="tx2">
                    <a:lumMod val="75000"/>
                  </a:schemeClr>
                </a:solidFill>
                <a:latin typeface="+mn-ea"/>
              </a:rPr>
              <a:t>Panerai</a:t>
            </a:r>
            <a:r>
              <a:rPr lang="en-US" altLang="zh-TW" sz="2400" dirty="0">
                <a:solidFill>
                  <a:schemeClr val="tx2">
                    <a:lumMod val="75000"/>
                  </a:schemeClr>
                </a:solidFill>
                <a:latin typeface="+mn-ea"/>
              </a:rPr>
              <a:t> Francesco, 2003)</a:t>
            </a:r>
          </a:p>
          <a:p>
            <a:pPr marL="285750" indent="-285750" algn="just">
              <a:buFont typeface="Arial" panose="020B0604020202020204" pitchFamily="34" charset="0"/>
              <a:buChar char="•"/>
            </a:pPr>
            <a:r>
              <a:rPr lang="zh-TW" altLang="en-US" sz="2400" dirty="0">
                <a:solidFill>
                  <a:schemeClr val="tx2">
                    <a:lumMod val="75000"/>
                  </a:schemeClr>
                </a:solidFill>
                <a:latin typeface="+mn-ea"/>
              </a:rPr>
              <a:t>當</a:t>
            </a:r>
            <a:r>
              <a:rPr lang="en-US" altLang="zh-TW" sz="2400" dirty="0">
                <a:solidFill>
                  <a:schemeClr val="tx2">
                    <a:lumMod val="75000"/>
                  </a:schemeClr>
                </a:solidFill>
                <a:latin typeface="+mn-ea"/>
              </a:rPr>
              <a:t>TOR</a:t>
            </a:r>
            <a:r>
              <a:rPr lang="zh-TW" altLang="en-US" sz="2400" dirty="0">
                <a:solidFill>
                  <a:schemeClr val="tx2">
                    <a:lumMod val="75000"/>
                  </a:schemeClr>
                </a:solidFill>
                <a:latin typeface="+mn-ea"/>
              </a:rPr>
              <a:t>被宣佈時，實驗者正在回答一個</a:t>
            </a:r>
            <a:r>
              <a:rPr lang="en-US" altLang="zh-TW" sz="2400" dirty="0">
                <a:solidFill>
                  <a:schemeClr val="tx2">
                    <a:lumMod val="75000"/>
                  </a:schemeClr>
                </a:solidFill>
                <a:latin typeface="+mn-ea"/>
              </a:rPr>
              <a:t>TQT</a:t>
            </a:r>
            <a:r>
              <a:rPr lang="zh-TW" altLang="en-US" sz="2400" dirty="0">
                <a:solidFill>
                  <a:schemeClr val="tx2">
                    <a:lumMod val="75000"/>
                  </a:schemeClr>
                </a:solidFill>
                <a:latin typeface="+mn-ea"/>
              </a:rPr>
              <a:t>的問題，這可能降低了</a:t>
            </a:r>
            <a:r>
              <a:rPr lang="en-US" altLang="zh-TW" sz="2400" dirty="0">
                <a:solidFill>
                  <a:schemeClr val="tx2">
                    <a:lumMod val="75000"/>
                  </a:schemeClr>
                </a:solidFill>
                <a:latin typeface="+mn-ea"/>
              </a:rPr>
              <a:t>TOR</a:t>
            </a:r>
            <a:r>
              <a:rPr lang="zh-TW" altLang="en-US" sz="2400" dirty="0">
                <a:solidFill>
                  <a:schemeClr val="tx2">
                    <a:lumMod val="75000"/>
                  </a:schemeClr>
                </a:solidFill>
                <a:latin typeface="+mn-ea"/>
              </a:rPr>
              <a:t>的可辨別性</a:t>
            </a:r>
            <a:endParaRPr lang="en-US" altLang="zh-TW" sz="2400" dirty="0">
              <a:solidFill>
                <a:schemeClr val="tx2">
                  <a:lumMod val="75000"/>
                </a:schemeClr>
              </a:solidFill>
              <a:latin typeface="+mn-ea"/>
            </a:endParaRPr>
          </a:p>
          <a:p>
            <a:pPr marL="285750" indent="-285750" algn="just">
              <a:buFont typeface="Arial" panose="020B0604020202020204" pitchFamily="34" charset="0"/>
              <a:buChar char="•"/>
            </a:pPr>
            <a:r>
              <a:rPr lang="zh-TW" altLang="en-US" sz="2400" dirty="0">
                <a:solidFill>
                  <a:schemeClr val="tx2">
                    <a:lumMod val="75000"/>
                  </a:schemeClr>
                </a:solidFill>
                <a:latin typeface="+mn-ea"/>
              </a:rPr>
              <a:t>警告級聯而不是短暫的聽覺刺激可能有助於防止遺漏 </a:t>
            </a:r>
            <a:r>
              <a:rPr lang="en-US" altLang="zh-TW" sz="2400" dirty="0">
                <a:solidFill>
                  <a:schemeClr val="tx2">
                    <a:lumMod val="75000"/>
                  </a:schemeClr>
                </a:solidFill>
                <a:latin typeface="+mn-ea"/>
              </a:rPr>
              <a:t>TOR</a:t>
            </a:r>
            <a:r>
              <a:rPr lang="zh-TW" altLang="en-US" sz="2400" dirty="0">
                <a:solidFill>
                  <a:schemeClr val="tx2">
                    <a:lumMod val="75000"/>
                  </a:schemeClr>
                </a:solidFill>
                <a:latin typeface="+mn-ea"/>
              </a:rPr>
              <a:t>。</a:t>
            </a:r>
            <a:endParaRPr lang="en-US" altLang="zh-TW" sz="2400" dirty="0">
              <a:solidFill>
                <a:schemeClr val="tx2">
                  <a:lumMod val="75000"/>
                </a:schemeClr>
              </a:solidFill>
              <a:latin typeface="+mn-ea"/>
            </a:endParaRPr>
          </a:p>
        </p:txBody>
      </p:sp>
      <p:sp>
        <p:nvSpPr>
          <p:cNvPr id="4" name="Title 1">
            <a:extLst>
              <a:ext uri="{FF2B5EF4-FFF2-40B4-BE49-F238E27FC236}">
                <a16:creationId xmlns:a16="http://schemas.microsoft.com/office/drawing/2014/main" id="{0A758160-9336-41A2-B758-10E0D3B9770F}"/>
              </a:ext>
            </a:extLst>
          </p:cNvPr>
          <p:cNvSpPr txBox="1">
            <a:spLocks/>
          </p:cNvSpPr>
          <p:nvPr/>
        </p:nvSpPr>
        <p:spPr>
          <a:xfrm>
            <a:off x="473908" y="798961"/>
            <a:ext cx="8229600" cy="48474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zh-TW" altLang="en-US" sz="1700" b="1" dirty="0">
                <a:solidFill>
                  <a:schemeClr val="tx2">
                    <a:lumMod val="50000"/>
                  </a:schemeClr>
                </a:solidFill>
                <a:latin typeface="+mn-lt"/>
              </a:rPr>
              <a:t>侷限性與未來發展</a:t>
            </a:r>
            <a:endParaRPr lang="en-US" sz="1700" b="1" dirty="0">
              <a:solidFill>
                <a:schemeClr val="tx2">
                  <a:lumMod val="50000"/>
                </a:schemeClr>
              </a:solidFill>
              <a:latin typeface="+mn-lt"/>
            </a:endParaRPr>
          </a:p>
        </p:txBody>
      </p:sp>
    </p:spTree>
    <p:extLst>
      <p:ext uri="{BB962C8B-B14F-4D97-AF65-F5344CB8AC3E}">
        <p14:creationId xmlns:p14="http://schemas.microsoft.com/office/powerpoint/2010/main" val="27747871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457200" y="116634"/>
            <a:ext cx="8229600" cy="780685"/>
          </a:xfrm>
        </p:spPr>
        <p:txBody>
          <a:bodyPr>
            <a:normAutofit/>
          </a:bodyPr>
          <a:lstStyle/>
          <a:p>
            <a:r>
              <a:rPr lang="en-US" sz="4000" dirty="0">
                <a:solidFill>
                  <a:schemeClr val="accent1">
                    <a:lumMod val="60000"/>
                    <a:lumOff val="40000"/>
                  </a:schemeClr>
                </a:solidFill>
              </a:rPr>
              <a:t>Introduction</a:t>
            </a:r>
          </a:p>
        </p:txBody>
      </p:sp>
      <p:grpSp>
        <p:nvGrpSpPr>
          <p:cNvPr id="5" name="Group 5">
            <a:extLst>
              <a:ext uri="{FF2B5EF4-FFF2-40B4-BE49-F238E27FC236}">
                <a16:creationId xmlns:a16="http://schemas.microsoft.com/office/drawing/2014/main" id="{D547BEB4-095F-428F-BEC4-5A7EC8043CA6}"/>
              </a:ext>
            </a:extLst>
          </p:cNvPr>
          <p:cNvGrpSpPr/>
          <p:nvPr/>
        </p:nvGrpSpPr>
        <p:grpSpPr>
          <a:xfrm>
            <a:off x="513850" y="764704"/>
            <a:ext cx="2762006" cy="72008"/>
            <a:chOff x="2055030" y="1463669"/>
            <a:chExt cx="2304256" cy="544908"/>
          </a:xfrm>
        </p:grpSpPr>
        <p:sp>
          <p:nvSpPr>
            <p:cNvPr id="6" name="Rectangle 6">
              <a:extLst>
                <a:ext uri="{FF2B5EF4-FFF2-40B4-BE49-F238E27FC236}">
                  <a16:creationId xmlns:a16="http://schemas.microsoft.com/office/drawing/2014/main" id="{F86C634C-12AE-4C62-B031-5B4D16939896}"/>
                </a:ext>
              </a:extLst>
            </p:cNvPr>
            <p:cNvSpPr/>
            <p:nvPr/>
          </p:nvSpPr>
          <p:spPr>
            <a:xfrm>
              <a:off x="2055030" y="1463670"/>
              <a:ext cx="576064" cy="5449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7">
              <a:extLst>
                <a:ext uri="{FF2B5EF4-FFF2-40B4-BE49-F238E27FC236}">
                  <a16:creationId xmlns:a16="http://schemas.microsoft.com/office/drawing/2014/main" id="{F6E57B03-D98F-4F7C-A2CB-5809D38B426B}"/>
                </a:ext>
              </a:extLst>
            </p:cNvPr>
            <p:cNvSpPr/>
            <p:nvPr/>
          </p:nvSpPr>
          <p:spPr>
            <a:xfrm>
              <a:off x="2631094" y="1463670"/>
              <a:ext cx="576064" cy="544907"/>
            </a:xfrm>
            <a:prstGeom prst="rect">
              <a:avLst/>
            </a:prstGeom>
            <a:solidFill>
              <a:schemeClr val="accent1">
                <a:lumMod val="60000"/>
                <a:lumOff val="4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8" name="Rectangle 8">
              <a:extLst>
                <a:ext uri="{FF2B5EF4-FFF2-40B4-BE49-F238E27FC236}">
                  <a16:creationId xmlns:a16="http://schemas.microsoft.com/office/drawing/2014/main" id="{84E5A2BB-A7B0-46FE-8DED-3E6866705517}"/>
                </a:ext>
              </a:extLst>
            </p:cNvPr>
            <p:cNvSpPr/>
            <p:nvPr/>
          </p:nvSpPr>
          <p:spPr>
            <a:xfrm>
              <a:off x="3207158" y="1463669"/>
              <a:ext cx="576064" cy="544907"/>
            </a:xfrm>
            <a:prstGeom prst="rect">
              <a:avLst/>
            </a:prstGeom>
            <a:solidFill>
              <a:schemeClr val="accent1">
                <a:lumMod val="40000"/>
                <a:lumOff val="6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9" name="Rectangle 9">
              <a:extLst>
                <a:ext uri="{FF2B5EF4-FFF2-40B4-BE49-F238E27FC236}">
                  <a16:creationId xmlns:a16="http://schemas.microsoft.com/office/drawing/2014/main" id="{75207B7A-EA80-44CE-BD1C-0072E3C9B621}"/>
                </a:ext>
              </a:extLst>
            </p:cNvPr>
            <p:cNvSpPr/>
            <p:nvPr/>
          </p:nvSpPr>
          <p:spPr>
            <a:xfrm>
              <a:off x="3783222" y="1463670"/>
              <a:ext cx="576064" cy="544907"/>
            </a:xfrm>
            <a:prstGeom prst="rect">
              <a:avLst/>
            </a:prstGeom>
            <a:solidFill>
              <a:schemeClr val="accent1">
                <a:lumMod val="20000"/>
                <a:lumOff val="8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grpSp>
      <p:sp>
        <p:nvSpPr>
          <p:cNvPr id="2" name="矩形 1">
            <a:extLst>
              <a:ext uri="{FF2B5EF4-FFF2-40B4-BE49-F238E27FC236}">
                <a16:creationId xmlns:a16="http://schemas.microsoft.com/office/drawing/2014/main" id="{6FA2F361-E57D-4CE7-A203-C4E60BBBECD4}"/>
              </a:ext>
            </a:extLst>
          </p:cNvPr>
          <p:cNvSpPr/>
          <p:nvPr/>
        </p:nvSpPr>
        <p:spPr>
          <a:xfrm>
            <a:off x="251520" y="836712"/>
            <a:ext cx="8784976" cy="6049220"/>
          </a:xfrm>
          <a:prstGeom prst="rect">
            <a:avLst/>
          </a:prstGeom>
        </p:spPr>
        <p:txBody>
          <a:bodyPr wrap="square">
            <a:spAutoFit/>
          </a:bodyPr>
          <a:lstStyle/>
          <a:p>
            <a:pPr marL="285750" indent="-285750">
              <a:lnSpc>
                <a:spcPct val="125000"/>
              </a:lnSpc>
              <a:buFont typeface="Arial" panose="020B0604020202020204" pitchFamily="34" charset="0"/>
              <a:buChar char="•"/>
            </a:pPr>
            <a:r>
              <a:rPr lang="zh-TW" altLang="en-US" sz="2400" dirty="0">
                <a:solidFill>
                  <a:schemeClr val="tx2">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對於高度自動化的駕駛，</a:t>
            </a:r>
            <a:r>
              <a:rPr lang="zh-TW" altLang="en-US" sz="2400" dirty="0">
                <a:solidFill>
                  <a:schemeClr val="accent1"/>
                </a:solidFill>
                <a:latin typeface="微軟正黑體" panose="020B0604030504040204" pitchFamily="34" charset="-120"/>
                <a:ea typeface="微軟正黑體" panose="020B0604030504040204" pitchFamily="34" charset="-120"/>
                <a:cs typeface="Times New Roman" panose="02020603050405020304" pitchFamily="18" charset="0"/>
              </a:rPr>
              <a:t>交通密度</a:t>
            </a:r>
            <a:r>
              <a:rPr lang="zh-TW" altLang="en-US" sz="2400" dirty="0">
                <a:solidFill>
                  <a:schemeClr val="tx2">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已經被確定對接管性能有明顯的影響（</a:t>
            </a:r>
            <a:r>
              <a:rPr lang="en-US" altLang="zh-TW" sz="2400" dirty="0">
                <a:solidFill>
                  <a:schemeClr val="tx2">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Gold, Lorenz &amp;</a:t>
            </a:r>
            <a:r>
              <a:rPr lang="zh-TW" altLang="en-US" sz="2400" dirty="0">
                <a:solidFill>
                  <a:schemeClr val="tx2">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 </a:t>
            </a:r>
            <a:r>
              <a:rPr lang="en-US" altLang="zh-TW" sz="2400" dirty="0" err="1">
                <a:solidFill>
                  <a:schemeClr val="tx2">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Bengler</a:t>
            </a:r>
            <a:r>
              <a:rPr lang="en-US" altLang="zh-TW" sz="2400" dirty="0">
                <a:solidFill>
                  <a:schemeClr val="tx2">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400" dirty="0">
                <a:solidFill>
                  <a:schemeClr val="tx2">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 </a:t>
            </a:r>
            <a:r>
              <a:rPr lang="en-US" altLang="zh-TW" sz="2400" dirty="0">
                <a:solidFill>
                  <a:schemeClr val="tx2">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2014 </a:t>
            </a:r>
            <a:r>
              <a:rPr lang="zh-TW" altLang="en-US" sz="2400" dirty="0">
                <a:solidFill>
                  <a:schemeClr val="tx2">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2400" dirty="0" err="1">
                <a:solidFill>
                  <a:schemeClr val="tx2">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Radlmayr</a:t>
            </a:r>
            <a:r>
              <a:rPr lang="en-US" altLang="zh-TW" sz="2400" dirty="0">
                <a:solidFill>
                  <a:schemeClr val="tx2">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400" dirty="0">
                <a:solidFill>
                  <a:schemeClr val="tx2">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 </a:t>
            </a:r>
            <a:r>
              <a:rPr lang="en-US" altLang="zh-TW" sz="2400" dirty="0">
                <a:solidFill>
                  <a:schemeClr val="tx2">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Gold,</a:t>
            </a:r>
            <a:r>
              <a:rPr lang="zh-TW" altLang="en-US" sz="2400" dirty="0">
                <a:solidFill>
                  <a:schemeClr val="tx2">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 </a:t>
            </a:r>
            <a:r>
              <a:rPr lang="en-US" altLang="zh-TW" sz="2400" dirty="0">
                <a:solidFill>
                  <a:schemeClr val="tx2">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Lorenz,</a:t>
            </a:r>
            <a:r>
              <a:rPr lang="zh-TW" altLang="en-US" sz="2400" dirty="0">
                <a:solidFill>
                  <a:schemeClr val="tx2">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 </a:t>
            </a:r>
            <a:r>
              <a:rPr lang="en-US" altLang="zh-TW" sz="2400" dirty="0">
                <a:solidFill>
                  <a:schemeClr val="tx2">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Farid &amp;</a:t>
            </a:r>
            <a:r>
              <a:rPr lang="zh-TW" altLang="en-US" sz="2400" dirty="0">
                <a:solidFill>
                  <a:schemeClr val="tx2">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 </a:t>
            </a:r>
            <a:r>
              <a:rPr lang="en-US" altLang="zh-TW" sz="2400" dirty="0" err="1">
                <a:solidFill>
                  <a:schemeClr val="tx2">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Bengler</a:t>
            </a:r>
            <a:r>
              <a:rPr lang="en-US" altLang="zh-TW" sz="2400" dirty="0">
                <a:solidFill>
                  <a:schemeClr val="tx2">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400" dirty="0">
                <a:solidFill>
                  <a:schemeClr val="tx2">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 </a:t>
            </a:r>
            <a:r>
              <a:rPr lang="en-US" altLang="zh-TW" sz="2400" dirty="0">
                <a:solidFill>
                  <a:schemeClr val="tx2">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2014</a:t>
            </a:r>
            <a:r>
              <a:rPr lang="zh-TW" altLang="en-US" sz="2400" dirty="0">
                <a:solidFill>
                  <a:schemeClr val="tx2">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sz="2400" dirty="0">
              <a:solidFill>
                <a:schemeClr val="tx2">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285750" indent="-285750">
              <a:lnSpc>
                <a:spcPct val="125000"/>
              </a:lnSpc>
              <a:buFont typeface="Arial" panose="020B0604020202020204" pitchFamily="34" charset="0"/>
              <a:buChar char="•"/>
            </a:pPr>
            <a:r>
              <a:rPr lang="zh-TW" altLang="en-US" sz="2400" dirty="0">
                <a:solidFill>
                  <a:schemeClr val="tx2">
                    <a:lumMod val="50000"/>
                  </a:schemeClr>
                </a:solidFill>
                <a:latin typeface="微軟正黑體" panose="020B0604030504040204" pitchFamily="34" charset="-120"/>
                <a:ea typeface="微軟正黑體" panose="020B0604030504040204" pitchFamily="34" charset="-120"/>
              </a:rPr>
              <a:t>鄰近車道每公里 </a:t>
            </a:r>
            <a:r>
              <a:rPr lang="en-US" altLang="zh-TW" sz="2400" dirty="0">
                <a:solidFill>
                  <a:schemeClr val="tx2">
                    <a:lumMod val="50000"/>
                  </a:schemeClr>
                </a:solidFill>
                <a:latin typeface="微軟正黑體" panose="020B0604030504040204" pitchFamily="34" charset="-120"/>
                <a:ea typeface="微軟正黑體" panose="020B0604030504040204" pitchFamily="34" charset="-120"/>
              </a:rPr>
              <a:t>30 </a:t>
            </a:r>
            <a:r>
              <a:rPr lang="zh-TW" altLang="en-US" sz="2400" dirty="0">
                <a:solidFill>
                  <a:schemeClr val="tx2">
                    <a:lumMod val="50000"/>
                  </a:schemeClr>
                </a:solidFill>
                <a:latin typeface="微軟正黑體" panose="020B0604030504040204" pitchFamily="34" charset="-120"/>
                <a:ea typeface="微軟正黑體" panose="020B0604030504040204" pitchFamily="34" charset="-120"/>
              </a:rPr>
              <a:t>輛車的高交通密度與沒有交通的情況相比，接管性能更差。</a:t>
            </a:r>
            <a:r>
              <a:rPr lang="zh-TW" altLang="en-US" sz="2400" dirty="0">
                <a:solidFill>
                  <a:schemeClr val="accent1"/>
                </a:solidFill>
                <a:latin typeface="微軟正黑體" panose="020B0604030504040204" pitchFamily="34" charset="-120"/>
                <a:ea typeface="微軟正黑體" panose="020B0604030504040204" pitchFamily="34" charset="-120"/>
              </a:rPr>
              <a:t>煞車和動態變道</a:t>
            </a:r>
            <a:r>
              <a:rPr lang="zh-TW" altLang="en-US" sz="2400" dirty="0">
                <a:solidFill>
                  <a:schemeClr val="tx2">
                    <a:lumMod val="50000"/>
                  </a:schemeClr>
                </a:solidFill>
                <a:latin typeface="微軟正黑體" panose="020B0604030504040204" pitchFamily="34" charset="-120"/>
                <a:ea typeface="微軟正黑體" panose="020B0604030504040204" pitchFamily="34" charset="-120"/>
              </a:rPr>
              <a:t>導致</a:t>
            </a:r>
            <a:r>
              <a:rPr lang="zh-TW" altLang="en-US" sz="2400" dirty="0">
                <a:solidFill>
                  <a:schemeClr val="accent1"/>
                </a:solidFill>
                <a:latin typeface="微軟正黑體" panose="020B0604030504040204" pitchFamily="34" charset="-120"/>
                <a:ea typeface="微軟正黑體" panose="020B0604030504040204" pitchFamily="34" charset="-120"/>
              </a:rPr>
              <a:t>接管時間延長</a:t>
            </a:r>
            <a:r>
              <a:rPr lang="zh-TW" altLang="en-US" sz="2400" dirty="0">
                <a:solidFill>
                  <a:schemeClr val="tx2">
                    <a:lumMod val="50000"/>
                  </a:schemeClr>
                </a:solidFill>
                <a:latin typeface="微軟正黑體" panose="020B0604030504040204" pitchFamily="34" charset="-120"/>
                <a:ea typeface="微軟正黑體" panose="020B0604030504040204" pitchFamily="34" charset="-120"/>
              </a:rPr>
              <a:t>和</a:t>
            </a:r>
            <a:r>
              <a:rPr lang="zh-TW" altLang="en-US" sz="2400" dirty="0">
                <a:solidFill>
                  <a:schemeClr val="accent1"/>
                </a:solidFill>
                <a:latin typeface="微軟正黑體" panose="020B0604030504040204" pitchFamily="34" charset="-120"/>
                <a:ea typeface="微軟正黑體" panose="020B0604030504040204" pitchFamily="34" charset="-120"/>
              </a:rPr>
              <a:t>加速度更高</a:t>
            </a:r>
            <a:r>
              <a:rPr lang="zh-TW" altLang="en-US" sz="2400" dirty="0">
                <a:solidFill>
                  <a:schemeClr val="tx2">
                    <a:lumMod val="50000"/>
                  </a:schemeClr>
                </a:solidFill>
                <a:latin typeface="微軟正黑體" panose="020B0604030504040204" pitchFamily="34" charset="-120"/>
                <a:ea typeface="微軟正黑體" panose="020B0604030504040204" pitchFamily="34" charset="-120"/>
              </a:rPr>
              <a:t>之外，更多的</a:t>
            </a:r>
            <a:r>
              <a:rPr lang="zh-TW" altLang="en-US" sz="2400" dirty="0">
                <a:solidFill>
                  <a:schemeClr val="accent1"/>
                </a:solidFill>
                <a:latin typeface="微軟正黑體" panose="020B0604030504040204" pitchFamily="34" charset="-120"/>
                <a:ea typeface="微軟正黑體" panose="020B0604030504040204" pitchFamily="34" charset="-120"/>
              </a:rPr>
              <a:t>碰撞</a:t>
            </a:r>
            <a:r>
              <a:rPr lang="zh-TW" altLang="en-US" sz="2400" dirty="0">
                <a:solidFill>
                  <a:schemeClr val="tx2">
                    <a:lumMod val="50000"/>
                  </a:schemeClr>
                </a:solidFill>
                <a:latin typeface="微軟正黑體" panose="020B0604030504040204" pitchFamily="34" charset="-120"/>
                <a:ea typeface="微軟正黑體" panose="020B0604030504040204" pitchFamily="34" charset="-120"/>
              </a:rPr>
              <a:t>事故。</a:t>
            </a:r>
            <a:endParaRPr lang="en-US" altLang="zh-TW" sz="2400" dirty="0">
              <a:solidFill>
                <a:schemeClr val="tx2">
                  <a:lumMod val="50000"/>
                </a:schemeClr>
              </a:solidFill>
              <a:latin typeface="微軟正黑體" panose="020B0604030504040204" pitchFamily="34" charset="-120"/>
              <a:ea typeface="微軟正黑體" panose="020B0604030504040204" pitchFamily="34" charset="-120"/>
            </a:endParaRPr>
          </a:p>
          <a:p>
            <a:pPr marL="285750" indent="-285750">
              <a:lnSpc>
                <a:spcPct val="125000"/>
              </a:lnSpc>
              <a:buFont typeface="Arial" panose="020B0604020202020204" pitchFamily="34" charset="0"/>
              <a:buChar char="•"/>
            </a:pPr>
            <a:r>
              <a:rPr lang="en-US" altLang="zh-TW" sz="2400" dirty="0">
                <a:solidFill>
                  <a:schemeClr val="tx2">
                    <a:lumMod val="50000"/>
                  </a:schemeClr>
                </a:solidFill>
                <a:latin typeface="微軟正黑體" panose="020B0604030504040204" pitchFamily="34" charset="-120"/>
                <a:ea typeface="微軟正黑體" panose="020B0604030504040204" pitchFamily="34" charset="-120"/>
              </a:rPr>
              <a:t>Stanton &amp;</a:t>
            </a:r>
            <a:r>
              <a:rPr lang="zh-TW" altLang="en-US" sz="2400" dirty="0">
                <a:solidFill>
                  <a:schemeClr val="tx2">
                    <a:lumMod val="50000"/>
                  </a:schemeClr>
                </a:solidFill>
                <a:latin typeface="微軟正黑體" panose="020B0604030504040204" pitchFamily="34" charset="-120"/>
                <a:ea typeface="微軟正黑體" panose="020B0604030504040204" pitchFamily="34" charset="-120"/>
              </a:rPr>
              <a:t> </a:t>
            </a:r>
            <a:r>
              <a:rPr lang="en-US" altLang="zh-TW" sz="2400" dirty="0">
                <a:solidFill>
                  <a:schemeClr val="tx2">
                    <a:lumMod val="50000"/>
                  </a:schemeClr>
                </a:solidFill>
                <a:latin typeface="微軟正黑體" panose="020B0604030504040204" pitchFamily="34" charset="-120"/>
                <a:ea typeface="微軟正黑體" panose="020B0604030504040204" pitchFamily="34" charset="-120"/>
              </a:rPr>
              <a:t>Young (2005) </a:t>
            </a:r>
            <a:r>
              <a:rPr lang="zh-TW" altLang="en-US" sz="2400" dirty="0">
                <a:solidFill>
                  <a:schemeClr val="tx2">
                    <a:lumMod val="50000"/>
                  </a:schemeClr>
                </a:solidFill>
                <a:latin typeface="微軟正黑體" panose="020B0604030504040204" pitchFamily="34" charset="-120"/>
                <a:ea typeface="微軟正黑體" panose="020B0604030504040204" pitchFamily="34" charset="-120"/>
              </a:rPr>
              <a:t>發現的交通密度高於每公里約 </a:t>
            </a:r>
            <a:r>
              <a:rPr lang="en-US" altLang="zh-TW" sz="2400" dirty="0">
                <a:solidFill>
                  <a:schemeClr val="tx2">
                    <a:lumMod val="50000"/>
                  </a:schemeClr>
                </a:solidFill>
                <a:latin typeface="微軟正黑體" panose="020B0604030504040204" pitchFamily="34" charset="-120"/>
                <a:ea typeface="微軟正黑體" panose="020B0604030504040204" pitchFamily="34" charset="-120"/>
              </a:rPr>
              <a:t>15 </a:t>
            </a:r>
            <a:r>
              <a:rPr lang="zh-TW" altLang="en-US" sz="2400" dirty="0">
                <a:solidFill>
                  <a:schemeClr val="tx2">
                    <a:lumMod val="50000"/>
                  </a:schemeClr>
                </a:solidFill>
                <a:latin typeface="微軟正黑體" panose="020B0604030504040204" pitchFamily="34" charset="-120"/>
                <a:ea typeface="微軟正黑體" panose="020B0604030504040204" pitchFamily="34" charset="-120"/>
              </a:rPr>
              <a:t>輛車的</a:t>
            </a:r>
            <a:r>
              <a:rPr lang="zh-TW" altLang="en-US" sz="2400" dirty="0">
                <a:solidFill>
                  <a:schemeClr val="accent1"/>
                </a:solidFill>
                <a:latin typeface="微軟正黑體" panose="020B0604030504040204" pitchFamily="34" charset="-120"/>
                <a:ea typeface="微軟正黑體" panose="020B0604030504040204" pitchFamily="34" charset="-120"/>
              </a:rPr>
              <a:t>天花板效應</a:t>
            </a:r>
            <a:r>
              <a:rPr lang="zh-TW" altLang="en-US" sz="2400" dirty="0">
                <a:solidFill>
                  <a:schemeClr val="tx2">
                    <a:lumMod val="50000"/>
                  </a:schemeClr>
                </a:solidFill>
                <a:latin typeface="微軟正黑體" panose="020B0604030504040204" pitchFamily="34" charset="-120"/>
                <a:ea typeface="微軟正黑體" panose="020B0604030504040204" pitchFamily="34" charset="-120"/>
              </a:rPr>
              <a:t>。</a:t>
            </a:r>
            <a:endParaRPr lang="en-US" altLang="zh-TW" sz="2400" dirty="0">
              <a:solidFill>
                <a:schemeClr val="tx2">
                  <a:lumMod val="50000"/>
                </a:schemeClr>
              </a:solidFill>
              <a:latin typeface="微軟正黑體" panose="020B0604030504040204" pitchFamily="34" charset="-120"/>
              <a:ea typeface="微軟正黑體" panose="020B0604030504040204" pitchFamily="34" charset="-120"/>
            </a:endParaRPr>
          </a:p>
          <a:p>
            <a:pPr marL="285750" indent="-285750">
              <a:lnSpc>
                <a:spcPct val="125000"/>
              </a:lnSpc>
              <a:buFont typeface="Arial" panose="020B0604020202020204" pitchFamily="34" charset="0"/>
              <a:buChar char="•"/>
            </a:pPr>
            <a:r>
              <a:rPr lang="zh-TW" altLang="en-US" sz="2400" dirty="0">
                <a:solidFill>
                  <a:schemeClr val="tx2">
                    <a:lumMod val="50000"/>
                  </a:schemeClr>
                </a:solidFill>
                <a:latin typeface="微軟正黑體" panose="020B0604030504040204" pitchFamily="34" charset="-120"/>
                <a:ea typeface="微軟正黑體" panose="020B0604030504040204" pitchFamily="34" charset="-120"/>
              </a:rPr>
              <a:t>每公里 </a:t>
            </a:r>
            <a:r>
              <a:rPr lang="en-US" altLang="zh-TW" sz="2400" dirty="0">
                <a:solidFill>
                  <a:schemeClr val="tx2">
                    <a:lumMod val="50000"/>
                  </a:schemeClr>
                </a:solidFill>
                <a:latin typeface="微軟正黑體" panose="020B0604030504040204" pitchFamily="34" charset="-120"/>
                <a:ea typeface="微軟正黑體" panose="020B0604030504040204" pitchFamily="34" charset="-120"/>
              </a:rPr>
              <a:t>30 </a:t>
            </a:r>
            <a:r>
              <a:rPr lang="zh-TW" altLang="en-US" sz="2400" dirty="0">
                <a:solidFill>
                  <a:schemeClr val="tx2">
                    <a:lumMod val="50000"/>
                  </a:schemeClr>
                </a:solidFill>
                <a:latin typeface="微軟正黑體" panose="020B0604030504040204" pitchFamily="34" charset="-120"/>
                <a:ea typeface="微軟正黑體" panose="020B0604030504040204" pitchFamily="34" charset="-120"/>
              </a:rPr>
              <a:t>輛車的交通密度相當極端，在 </a:t>
            </a:r>
            <a:r>
              <a:rPr lang="en-US" altLang="zh-TW" sz="2400" dirty="0">
                <a:solidFill>
                  <a:schemeClr val="tx2">
                    <a:lumMod val="50000"/>
                  </a:schemeClr>
                </a:solidFill>
                <a:latin typeface="微軟正黑體" panose="020B0604030504040204" pitchFamily="34" charset="-120"/>
                <a:ea typeface="微軟正黑體" panose="020B0604030504040204" pitchFamily="34" charset="-120"/>
              </a:rPr>
              <a:t>120 </a:t>
            </a:r>
            <a:r>
              <a:rPr lang="zh-TW" altLang="en-US" sz="2400" dirty="0">
                <a:solidFill>
                  <a:schemeClr val="tx2">
                    <a:lumMod val="50000"/>
                  </a:schemeClr>
                </a:solidFill>
                <a:latin typeface="微軟正黑體" panose="020B0604030504040204" pitchFamily="34" charset="-120"/>
                <a:ea typeface="微軟正黑體" panose="020B0604030504040204" pitchFamily="34" charset="-120"/>
              </a:rPr>
              <a:t>公里</a:t>
            </a:r>
            <a:r>
              <a:rPr lang="en-US" altLang="zh-TW" sz="2400" dirty="0">
                <a:solidFill>
                  <a:schemeClr val="tx2">
                    <a:lumMod val="50000"/>
                  </a:schemeClr>
                </a:solidFill>
                <a:latin typeface="微軟正黑體" panose="020B0604030504040204" pitchFamily="34" charset="-120"/>
                <a:ea typeface="微軟正黑體" panose="020B0604030504040204" pitchFamily="34" charset="-120"/>
              </a:rPr>
              <a:t>/</a:t>
            </a:r>
            <a:r>
              <a:rPr lang="zh-TW" altLang="en-US" sz="2400" dirty="0">
                <a:solidFill>
                  <a:schemeClr val="tx2">
                    <a:lumMod val="50000"/>
                  </a:schemeClr>
                </a:solidFill>
                <a:latin typeface="微軟正黑體" panose="020B0604030504040204" pitchFamily="34" charset="-120"/>
                <a:ea typeface="微軟正黑體" panose="020B0604030504040204" pitchFamily="34" charset="-120"/>
              </a:rPr>
              <a:t>小時的速度下，每公里 </a:t>
            </a:r>
            <a:r>
              <a:rPr lang="en-US" altLang="zh-TW" sz="2400" dirty="0">
                <a:solidFill>
                  <a:schemeClr val="tx2">
                    <a:lumMod val="50000"/>
                  </a:schemeClr>
                </a:solidFill>
                <a:latin typeface="微軟正黑體" panose="020B0604030504040204" pitchFamily="34" charset="-120"/>
                <a:ea typeface="微軟正黑體" panose="020B0604030504040204" pitchFamily="34" charset="-120"/>
              </a:rPr>
              <a:t>18 </a:t>
            </a:r>
            <a:r>
              <a:rPr lang="zh-TW" altLang="en-US" sz="2400" dirty="0">
                <a:solidFill>
                  <a:schemeClr val="tx2">
                    <a:lumMod val="50000"/>
                  </a:schemeClr>
                </a:solidFill>
                <a:latin typeface="微軟正黑體" panose="020B0604030504040204" pitchFamily="34" charset="-120"/>
                <a:ea typeface="微軟正黑體" panose="020B0604030504040204" pitchFamily="34" charset="-120"/>
              </a:rPr>
              <a:t>輛車以上的交通流量變得不穩定（ </a:t>
            </a:r>
            <a:r>
              <a:rPr lang="en-US" altLang="zh-TW" sz="2400" dirty="0" err="1">
                <a:solidFill>
                  <a:schemeClr val="tx2">
                    <a:lumMod val="50000"/>
                  </a:schemeClr>
                </a:solidFill>
                <a:latin typeface="微軟正黑體" panose="020B0604030504040204" pitchFamily="34" charset="-120"/>
                <a:ea typeface="微軟正黑體" panose="020B0604030504040204" pitchFamily="34" charset="-120"/>
              </a:rPr>
              <a:t>Schöpplein</a:t>
            </a:r>
            <a:r>
              <a:rPr lang="en-US" altLang="zh-TW" sz="2400" dirty="0">
                <a:solidFill>
                  <a:schemeClr val="tx2">
                    <a:lumMod val="50000"/>
                  </a:schemeClr>
                </a:solidFill>
                <a:latin typeface="微軟正黑體" panose="020B0604030504040204" pitchFamily="34" charset="-120"/>
                <a:ea typeface="微軟正黑體" panose="020B0604030504040204" pitchFamily="34" charset="-120"/>
              </a:rPr>
              <a:t>, 2013 </a:t>
            </a:r>
            <a:r>
              <a:rPr lang="zh-TW" altLang="en-US" sz="2400" dirty="0">
                <a:solidFill>
                  <a:schemeClr val="tx2">
                    <a:lumMod val="50000"/>
                  </a:schemeClr>
                </a:solidFill>
                <a:latin typeface="微軟正黑體" panose="020B0604030504040204" pitchFamily="34" charset="-120"/>
                <a:ea typeface="微軟正黑體" panose="020B0604030504040204" pitchFamily="34" charset="-120"/>
              </a:rPr>
              <a:t>年）</a:t>
            </a:r>
            <a:endParaRPr lang="en-US" altLang="zh-TW" sz="2400" dirty="0">
              <a:solidFill>
                <a:schemeClr val="tx2">
                  <a:lumMod val="50000"/>
                </a:schemeClr>
              </a:solidFill>
              <a:latin typeface="微軟正黑體" panose="020B0604030504040204" pitchFamily="34" charset="-120"/>
              <a:ea typeface="微軟正黑體" panose="020B0604030504040204" pitchFamily="34" charset="-120"/>
            </a:endParaRPr>
          </a:p>
          <a:p>
            <a:pPr marL="285750" indent="-285750">
              <a:lnSpc>
                <a:spcPct val="125000"/>
              </a:lnSpc>
              <a:buFont typeface="Arial" panose="020B0604020202020204" pitchFamily="34" charset="0"/>
              <a:buChar char="•"/>
            </a:pPr>
            <a:r>
              <a:rPr lang="en-US" altLang="zh-TW" sz="2400" dirty="0" err="1">
                <a:solidFill>
                  <a:schemeClr val="tx2">
                    <a:lumMod val="50000"/>
                  </a:schemeClr>
                </a:solidFill>
                <a:latin typeface="微軟正黑體" panose="020B0604030504040204" pitchFamily="34" charset="-120"/>
                <a:ea typeface="微軟正黑體" panose="020B0604030504040204" pitchFamily="34" charset="-120"/>
              </a:rPr>
              <a:t>Merat</a:t>
            </a:r>
            <a:r>
              <a:rPr lang="zh-TW" altLang="en-US" sz="2400" dirty="0">
                <a:solidFill>
                  <a:schemeClr val="tx2">
                    <a:lumMod val="50000"/>
                  </a:schemeClr>
                </a:solidFill>
                <a:latin typeface="微軟正黑體" panose="020B0604030504040204" pitchFamily="34" charset="-120"/>
                <a:ea typeface="微軟正黑體" panose="020B0604030504040204" pitchFamily="34" charset="-120"/>
              </a:rPr>
              <a:t> </a:t>
            </a:r>
            <a:r>
              <a:rPr lang="en-US" altLang="zh-TW" sz="2400" dirty="0">
                <a:solidFill>
                  <a:schemeClr val="tx2">
                    <a:lumMod val="50000"/>
                  </a:schemeClr>
                </a:solidFill>
                <a:latin typeface="微軟正黑體" panose="020B0604030504040204" pitchFamily="34" charset="-120"/>
                <a:ea typeface="微軟正黑體" panose="020B0604030504040204" pitchFamily="34" charset="-120"/>
              </a:rPr>
              <a:t>et</a:t>
            </a:r>
            <a:r>
              <a:rPr lang="zh-TW" altLang="en-US" sz="2400" dirty="0">
                <a:solidFill>
                  <a:schemeClr val="tx2">
                    <a:lumMod val="50000"/>
                  </a:schemeClr>
                </a:solidFill>
                <a:latin typeface="微軟正黑體" panose="020B0604030504040204" pitchFamily="34" charset="-120"/>
                <a:ea typeface="微軟正黑體" panose="020B0604030504040204" pitchFamily="34" charset="-120"/>
              </a:rPr>
              <a:t> </a:t>
            </a:r>
            <a:r>
              <a:rPr lang="en-US" altLang="zh-TW" sz="2400" dirty="0">
                <a:solidFill>
                  <a:schemeClr val="tx2">
                    <a:lumMod val="50000"/>
                  </a:schemeClr>
                </a:solidFill>
                <a:latin typeface="微軟正黑體" panose="020B0604030504040204" pitchFamily="34" charset="-120"/>
                <a:ea typeface="微軟正黑體" panose="020B0604030504040204" pitchFamily="34" charset="-120"/>
              </a:rPr>
              <a:t>al(2012) </a:t>
            </a:r>
            <a:r>
              <a:rPr lang="zh-TW" altLang="en-US" sz="2400" dirty="0">
                <a:solidFill>
                  <a:schemeClr val="tx2">
                    <a:lumMod val="50000"/>
                  </a:schemeClr>
                </a:solidFill>
                <a:latin typeface="微軟正黑體" panose="020B0604030504040204" pitchFamily="34" charset="-120"/>
                <a:ea typeface="微軟正黑體" panose="020B0604030504040204" pitchFamily="34" charset="-120"/>
              </a:rPr>
              <a:t>認為 </a:t>
            </a:r>
            <a:r>
              <a:rPr lang="en-US" altLang="zh-TW" sz="2400" dirty="0">
                <a:solidFill>
                  <a:schemeClr val="tx2">
                    <a:lumMod val="50000"/>
                  </a:schemeClr>
                </a:solidFill>
                <a:latin typeface="微軟正黑體" panose="020B0604030504040204" pitchFamily="34" charset="-120"/>
                <a:ea typeface="微軟正黑體" panose="020B0604030504040204" pitchFamily="34" charset="-120"/>
              </a:rPr>
              <a:t>(the conversational 20-Questions Task)TQT </a:t>
            </a:r>
            <a:r>
              <a:rPr lang="zh-TW" altLang="en-US" sz="2400" dirty="0">
                <a:solidFill>
                  <a:schemeClr val="tx2">
                    <a:lumMod val="50000"/>
                  </a:schemeClr>
                </a:solidFill>
                <a:latin typeface="微軟正黑體" panose="020B0604030504040204" pitchFamily="34" charset="-120"/>
                <a:ea typeface="微軟正黑體" panose="020B0604030504040204" pitchFamily="34" charset="-120"/>
              </a:rPr>
              <a:t>是一項與駕駛無關的任務，作為實驗的一個因素。</a:t>
            </a:r>
          </a:p>
        </p:txBody>
      </p:sp>
    </p:spTree>
    <p:extLst>
      <p:ext uri="{BB962C8B-B14F-4D97-AF65-F5344CB8AC3E}">
        <p14:creationId xmlns:p14="http://schemas.microsoft.com/office/powerpoint/2010/main" val="20527942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481053" y="1079832"/>
            <a:ext cx="8229600" cy="48474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zh-TW" altLang="en-US" sz="1700" b="1" dirty="0">
                <a:solidFill>
                  <a:schemeClr val="tx2">
                    <a:lumMod val="50000"/>
                  </a:schemeClr>
                </a:solidFill>
                <a:latin typeface="+mn-lt"/>
              </a:rPr>
              <a:t>參與者</a:t>
            </a:r>
            <a:endParaRPr lang="en-US" sz="1700" b="1" dirty="0">
              <a:solidFill>
                <a:schemeClr val="tx2">
                  <a:lumMod val="50000"/>
                </a:schemeClr>
              </a:solidFill>
              <a:latin typeface="+mn-lt"/>
            </a:endParaRPr>
          </a:p>
        </p:txBody>
      </p:sp>
      <p:sp>
        <p:nvSpPr>
          <p:cNvPr id="14" name="Title 13"/>
          <p:cNvSpPr>
            <a:spLocks noGrp="1"/>
          </p:cNvSpPr>
          <p:nvPr>
            <p:ph type="title"/>
          </p:nvPr>
        </p:nvSpPr>
        <p:spPr>
          <a:xfrm>
            <a:off x="457200" y="455798"/>
            <a:ext cx="8229600" cy="780685"/>
          </a:xfrm>
        </p:spPr>
        <p:txBody>
          <a:bodyPr>
            <a:normAutofit/>
          </a:bodyPr>
          <a:lstStyle/>
          <a:p>
            <a:r>
              <a:rPr lang="en-US" sz="4000" dirty="0">
                <a:solidFill>
                  <a:schemeClr val="accent1">
                    <a:lumMod val="60000"/>
                    <a:lumOff val="40000"/>
                  </a:schemeClr>
                </a:solidFill>
              </a:rPr>
              <a:t>Method</a:t>
            </a:r>
          </a:p>
        </p:txBody>
      </p:sp>
      <p:sp>
        <p:nvSpPr>
          <p:cNvPr id="27" name="TextBox 26"/>
          <p:cNvSpPr txBox="1"/>
          <p:nvPr/>
        </p:nvSpPr>
        <p:spPr>
          <a:xfrm>
            <a:off x="481053" y="1564578"/>
            <a:ext cx="8151012" cy="3731081"/>
          </a:xfrm>
          <a:prstGeom prst="rect">
            <a:avLst/>
          </a:prstGeom>
          <a:noFill/>
        </p:spPr>
        <p:txBody>
          <a:bodyPr wrap="square" rIns="144000" bIns="36000" numCol="1" spcCol="360000" rtlCol="0">
            <a:spAutoFit/>
          </a:bodyPr>
          <a:lstStyle/>
          <a:p>
            <a:pPr marL="342900" indent="-342900" algn="just">
              <a:lnSpc>
                <a:spcPct val="125000"/>
              </a:lnSpc>
              <a:buFont typeface="Arial" panose="020B0604020202020204" pitchFamily="34" charset="0"/>
              <a:buChar char="•"/>
            </a:pPr>
            <a:r>
              <a:rPr lang="en-US" altLang="zh-TW" sz="2400" dirty="0">
                <a:solidFill>
                  <a:schemeClr val="tx2">
                    <a:lumMod val="75000"/>
                  </a:schemeClr>
                </a:solidFill>
                <a:latin typeface="微軟正黑體" panose="020B0604030504040204" pitchFamily="34" charset="-120"/>
                <a:ea typeface="微軟正黑體" panose="020B0604030504040204" pitchFamily="34" charset="-120"/>
              </a:rPr>
              <a:t>72 </a:t>
            </a:r>
            <a:r>
              <a:rPr lang="zh-TW" altLang="en-US" sz="2400" dirty="0">
                <a:solidFill>
                  <a:schemeClr val="tx2">
                    <a:lumMod val="75000"/>
                  </a:schemeClr>
                </a:solidFill>
                <a:latin typeface="微軟正黑體" panose="020B0604030504040204" pitchFamily="34" charset="-120"/>
                <a:ea typeface="微軟正黑體" panose="020B0604030504040204" pitchFamily="34" charset="-120"/>
              </a:rPr>
              <a:t>名參與者（</a:t>
            </a:r>
            <a:r>
              <a:rPr lang="en-US" altLang="zh-TW" sz="2400" dirty="0">
                <a:solidFill>
                  <a:schemeClr val="tx2">
                    <a:lumMod val="75000"/>
                  </a:schemeClr>
                </a:solidFill>
                <a:latin typeface="微軟正黑體" panose="020B0604030504040204" pitchFamily="34" charset="-120"/>
                <a:ea typeface="微軟正黑體" panose="020B0604030504040204" pitchFamily="34" charset="-120"/>
              </a:rPr>
              <a:t>14 </a:t>
            </a:r>
            <a:r>
              <a:rPr lang="zh-TW" altLang="en-US" sz="2400" dirty="0">
                <a:solidFill>
                  <a:schemeClr val="tx2">
                    <a:lumMod val="75000"/>
                  </a:schemeClr>
                </a:solidFill>
                <a:latin typeface="微軟正黑體" panose="020B0604030504040204" pitchFamily="34" charset="-120"/>
                <a:ea typeface="微軟正黑體" panose="020B0604030504040204" pitchFamily="34" charset="-120"/>
              </a:rPr>
              <a:t>名女性和 </a:t>
            </a:r>
            <a:r>
              <a:rPr lang="en-US" altLang="zh-TW" sz="2400" dirty="0">
                <a:solidFill>
                  <a:schemeClr val="tx2">
                    <a:lumMod val="75000"/>
                  </a:schemeClr>
                </a:solidFill>
                <a:latin typeface="微軟正黑體" panose="020B0604030504040204" pitchFamily="34" charset="-120"/>
                <a:ea typeface="微軟正黑體" panose="020B0604030504040204" pitchFamily="34" charset="-120"/>
              </a:rPr>
              <a:t>58 </a:t>
            </a:r>
            <a:r>
              <a:rPr lang="zh-TW" altLang="en-US" sz="2400" dirty="0">
                <a:solidFill>
                  <a:schemeClr val="tx2">
                    <a:lumMod val="75000"/>
                  </a:schemeClr>
                </a:solidFill>
                <a:latin typeface="微軟正黑體" panose="020B0604030504040204" pitchFamily="34" charset="-120"/>
                <a:ea typeface="微軟正黑體" panose="020B0604030504040204" pitchFamily="34" charset="-120"/>
              </a:rPr>
              <a:t>名男性）</a:t>
            </a:r>
            <a:endParaRPr lang="en-US" altLang="zh-TW" sz="2400" dirty="0">
              <a:solidFill>
                <a:schemeClr val="tx2">
                  <a:lumMod val="75000"/>
                </a:schemeClr>
              </a:solidFill>
              <a:latin typeface="微軟正黑體" panose="020B0604030504040204" pitchFamily="34" charset="-120"/>
              <a:ea typeface="微軟正黑體" panose="020B0604030504040204" pitchFamily="34" charset="-120"/>
            </a:endParaRPr>
          </a:p>
          <a:p>
            <a:pPr marL="342900" indent="-342900" algn="just">
              <a:lnSpc>
                <a:spcPct val="125000"/>
              </a:lnSpc>
              <a:buFont typeface="Arial" panose="020B0604020202020204" pitchFamily="34" charset="0"/>
              <a:buChar char="•"/>
            </a:pPr>
            <a:r>
              <a:rPr lang="zh-TW" altLang="en-US" sz="2400" dirty="0">
                <a:solidFill>
                  <a:schemeClr val="tx2">
                    <a:lumMod val="75000"/>
                  </a:schemeClr>
                </a:solidFill>
                <a:latin typeface="微軟正黑體" panose="020B0604030504040204" pitchFamily="34" charset="-120"/>
                <a:ea typeface="微軟正黑體" panose="020B0604030504040204" pitchFamily="34" charset="-120"/>
              </a:rPr>
              <a:t>年齡在 </a:t>
            </a:r>
            <a:r>
              <a:rPr lang="en-US" altLang="zh-TW" sz="2400" dirty="0">
                <a:solidFill>
                  <a:schemeClr val="tx2">
                    <a:lumMod val="75000"/>
                  </a:schemeClr>
                </a:solidFill>
                <a:latin typeface="微軟正黑體" panose="020B0604030504040204" pitchFamily="34" charset="-120"/>
                <a:ea typeface="微軟正黑體" panose="020B0604030504040204" pitchFamily="34" charset="-120"/>
              </a:rPr>
              <a:t>19 </a:t>
            </a:r>
            <a:r>
              <a:rPr lang="zh-TW" altLang="en-US" sz="2400" dirty="0">
                <a:solidFill>
                  <a:schemeClr val="tx2">
                    <a:lumMod val="75000"/>
                  </a:schemeClr>
                </a:solidFill>
                <a:latin typeface="微軟正黑體" panose="020B0604030504040204" pitchFamily="34" charset="-120"/>
                <a:ea typeface="微軟正黑體" panose="020B0604030504040204" pitchFamily="34" charset="-120"/>
              </a:rPr>
              <a:t>至 </a:t>
            </a:r>
            <a:r>
              <a:rPr lang="en-US" altLang="zh-TW" sz="2400" dirty="0">
                <a:solidFill>
                  <a:schemeClr val="tx2">
                    <a:lumMod val="75000"/>
                  </a:schemeClr>
                </a:solidFill>
                <a:latin typeface="微軟正黑體" panose="020B0604030504040204" pitchFamily="34" charset="-120"/>
                <a:ea typeface="微軟正黑體" panose="020B0604030504040204" pitchFamily="34" charset="-120"/>
              </a:rPr>
              <a:t>79 </a:t>
            </a:r>
            <a:r>
              <a:rPr lang="zh-TW" altLang="en-US" sz="2400" dirty="0">
                <a:solidFill>
                  <a:schemeClr val="tx2">
                    <a:lumMod val="75000"/>
                  </a:schemeClr>
                </a:solidFill>
                <a:latin typeface="微軟正黑體" panose="020B0604030504040204" pitchFamily="34" charset="-120"/>
                <a:ea typeface="微軟正黑體" panose="020B0604030504040204" pitchFamily="34" charset="-120"/>
              </a:rPr>
              <a:t>歲之間（</a:t>
            </a:r>
            <a:r>
              <a:rPr lang="en-US" altLang="zh-TW" sz="2400" dirty="0">
                <a:solidFill>
                  <a:schemeClr val="tx2">
                    <a:lumMod val="75000"/>
                  </a:schemeClr>
                </a:solidFill>
                <a:latin typeface="微軟正黑體" panose="020B0604030504040204" pitchFamily="34" charset="-120"/>
                <a:ea typeface="微軟正黑體" panose="020B0604030504040204" pitchFamily="34" charset="-120"/>
              </a:rPr>
              <a:t>M = 45.0</a:t>
            </a:r>
            <a:r>
              <a:rPr lang="zh-TW" altLang="en-US" sz="2400" dirty="0">
                <a:solidFill>
                  <a:schemeClr val="tx2">
                    <a:lumMod val="75000"/>
                  </a:schemeClr>
                </a:solidFill>
                <a:latin typeface="微軟正黑體" panose="020B0604030504040204" pitchFamily="34" charset="-120"/>
                <a:ea typeface="微軟正黑體" panose="020B0604030504040204" pitchFamily="34" charset="-120"/>
              </a:rPr>
              <a:t>，</a:t>
            </a:r>
            <a:r>
              <a:rPr lang="en-US" altLang="zh-TW" sz="2400" dirty="0">
                <a:solidFill>
                  <a:schemeClr val="tx2">
                    <a:lumMod val="75000"/>
                  </a:schemeClr>
                </a:solidFill>
                <a:latin typeface="微軟正黑體" panose="020B0604030504040204" pitchFamily="34" charset="-120"/>
                <a:ea typeface="微軟正黑體" panose="020B0604030504040204" pitchFamily="34" charset="-120"/>
              </a:rPr>
              <a:t>SD = 22.2</a:t>
            </a:r>
            <a:r>
              <a:rPr lang="zh-TW" altLang="en-US" sz="2400" dirty="0">
                <a:solidFill>
                  <a:schemeClr val="tx2">
                    <a:lumMod val="75000"/>
                  </a:schemeClr>
                </a:solidFill>
                <a:latin typeface="微軟正黑體" panose="020B0604030504040204" pitchFamily="34" charset="-120"/>
                <a:ea typeface="微軟正黑體" panose="020B0604030504040204" pitchFamily="34" charset="-120"/>
              </a:rPr>
              <a:t>）</a:t>
            </a:r>
            <a:endParaRPr lang="en-US" altLang="zh-TW" sz="2400" dirty="0">
              <a:solidFill>
                <a:schemeClr val="tx2">
                  <a:lumMod val="75000"/>
                </a:schemeClr>
              </a:solidFill>
              <a:latin typeface="微軟正黑體" panose="020B0604030504040204" pitchFamily="34" charset="-120"/>
              <a:ea typeface="微軟正黑體" panose="020B0604030504040204" pitchFamily="34" charset="-120"/>
            </a:endParaRPr>
          </a:p>
          <a:p>
            <a:pPr marL="342900" indent="-342900" algn="just">
              <a:lnSpc>
                <a:spcPct val="125000"/>
              </a:lnSpc>
              <a:buFont typeface="Arial" panose="020B0604020202020204" pitchFamily="34" charset="0"/>
              <a:buChar char="•"/>
            </a:pPr>
            <a:r>
              <a:rPr lang="zh-TW" altLang="en-US" sz="2400" dirty="0">
                <a:solidFill>
                  <a:schemeClr val="tx2">
                    <a:lumMod val="75000"/>
                  </a:schemeClr>
                </a:solidFill>
                <a:latin typeface="微軟正黑體" panose="020B0604030504040204" pitchFamily="34" charset="-120"/>
                <a:ea typeface="微軟正黑體" panose="020B0604030504040204" pitchFamily="34" charset="-120"/>
              </a:rPr>
              <a:t>不同的年齡組（</a:t>
            </a:r>
            <a:r>
              <a:rPr lang="en-US" altLang="zh-TW" sz="2400" dirty="0">
                <a:solidFill>
                  <a:schemeClr val="tx2">
                    <a:lumMod val="75000"/>
                  </a:schemeClr>
                </a:solidFill>
                <a:latin typeface="微軟正黑體" panose="020B0604030504040204" pitchFamily="34" charset="-120"/>
                <a:ea typeface="微軟正黑體" panose="020B0604030504040204" pitchFamily="34" charset="-120"/>
              </a:rPr>
              <a:t>36 </a:t>
            </a:r>
            <a:r>
              <a:rPr lang="zh-TW" altLang="en-US" sz="2400" dirty="0">
                <a:solidFill>
                  <a:schemeClr val="tx2">
                    <a:lumMod val="75000"/>
                  </a:schemeClr>
                </a:solidFill>
                <a:latin typeface="微軟正黑體" panose="020B0604030504040204" pitchFamily="34" charset="-120"/>
                <a:ea typeface="微軟正黑體" panose="020B0604030504040204" pitchFamily="34" charset="-120"/>
              </a:rPr>
              <a:t>名年輕人，</a:t>
            </a:r>
            <a:r>
              <a:rPr lang="en-US" altLang="zh-TW" sz="2400" dirty="0">
                <a:solidFill>
                  <a:schemeClr val="tx2">
                    <a:lumMod val="75000"/>
                  </a:schemeClr>
                </a:solidFill>
                <a:latin typeface="微軟正黑體" panose="020B0604030504040204" pitchFamily="34" charset="-120"/>
                <a:ea typeface="微軟正黑體" panose="020B0604030504040204" pitchFamily="34" charset="-120"/>
              </a:rPr>
              <a:t>M = 23.3</a:t>
            </a:r>
            <a:r>
              <a:rPr lang="zh-TW" altLang="en-US" sz="2400" dirty="0">
                <a:solidFill>
                  <a:schemeClr val="tx2">
                    <a:lumMod val="75000"/>
                  </a:schemeClr>
                </a:solidFill>
                <a:latin typeface="微軟正黑體" panose="020B0604030504040204" pitchFamily="34" charset="-120"/>
                <a:ea typeface="微軟正黑體" panose="020B0604030504040204" pitchFamily="34" charset="-120"/>
              </a:rPr>
              <a:t>，</a:t>
            </a:r>
            <a:r>
              <a:rPr lang="en-US" altLang="zh-TW" sz="2400" dirty="0">
                <a:solidFill>
                  <a:schemeClr val="tx2">
                    <a:lumMod val="75000"/>
                  </a:schemeClr>
                </a:solidFill>
                <a:latin typeface="微軟正黑體" panose="020B0604030504040204" pitchFamily="34" charset="-120"/>
                <a:ea typeface="微軟正黑體" panose="020B0604030504040204" pitchFamily="34" charset="-120"/>
              </a:rPr>
              <a:t>SD = 2.6</a:t>
            </a:r>
            <a:r>
              <a:rPr lang="zh-TW" altLang="en-US" sz="2400" dirty="0">
                <a:solidFill>
                  <a:schemeClr val="tx2">
                    <a:lumMod val="75000"/>
                  </a:schemeClr>
                </a:solidFill>
                <a:latin typeface="微軟正黑體" panose="020B0604030504040204" pitchFamily="34" charset="-120"/>
                <a:ea typeface="微軟正黑體" panose="020B0604030504040204" pitchFamily="34" charset="-120"/>
              </a:rPr>
              <a:t>；</a:t>
            </a:r>
            <a:r>
              <a:rPr lang="en-US" altLang="zh-TW" sz="2400" dirty="0">
                <a:solidFill>
                  <a:schemeClr val="tx2">
                    <a:lumMod val="75000"/>
                  </a:schemeClr>
                </a:solidFill>
                <a:latin typeface="微軟正黑體" panose="020B0604030504040204" pitchFamily="34" charset="-120"/>
                <a:ea typeface="微軟正黑體" panose="020B0604030504040204" pitchFamily="34" charset="-120"/>
              </a:rPr>
              <a:t>36 </a:t>
            </a:r>
            <a:r>
              <a:rPr lang="zh-TW" altLang="en-US" sz="2400" dirty="0">
                <a:solidFill>
                  <a:schemeClr val="tx2">
                    <a:lumMod val="75000"/>
                  </a:schemeClr>
                </a:solidFill>
                <a:latin typeface="微軟正黑體" panose="020B0604030504040204" pitchFamily="34" charset="-120"/>
                <a:ea typeface="微軟正黑體" panose="020B0604030504040204" pitchFamily="34" charset="-120"/>
              </a:rPr>
              <a:t>名老年人， </a:t>
            </a:r>
            <a:r>
              <a:rPr lang="en-US" altLang="zh-TW" sz="2400" dirty="0">
                <a:solidFill>
                  <a:schemeClr val="tx2">
                    <a:lumMod val="75000"/>
                  </a:schemeClr>
                </a:solidFill>
                <a:latin typeface="微軟正黑體" panose="020B0604030504040204" pitchFamily="34" charset="-120"/>
                <a:ea typeface="微軟正黑體" panose="020B0604030504040204" pitchFamily="34" charset="-120"/>
              </a:rPr>
              <a:t>M = 66.7, SD = 4.56)</a:t>
            </a:r>
          </a:p>
          <a:p>
            <a:pPr marL="342900" indent="-342900" algn="just">
              <a:lnSpc>
                <a:spcPct val="125000"/>
              </a:lnSpc>
              <a:buFont typeface="Arial" panose="020B0604020202020204" pitchFamily="34" charset="0"/>
              <a:buChar char="•"/>
            </a:pPr>
            <a:r>
              <a:rPr lang="zh-TW" altLang="en-US" sz="2400" dirty="0">
                <a:solidFill>
                  <a:schemeClr val="tx2">
                    <a:lumMod val="75000"/>
                  </a:schemeClr>
                </a:solidFill>
                <a:latin typeface="微軟正黑體" panose="020B0604030504040204" pitchFamily="34" charset="-120"/>
                <a:ea typeface="微軟正黑體" panose="020B0604030504040204" pitchFamily="34" charset="-120"/>
              </a:rPr>
              <a:t>年齡沒有主效應，</a:t>
            </a:r>
            <a:r>
              <a:rPr lang="en-US" altLang="zh-TW" sz="2400" dirty="0">
                <a:solidFill>
                  <a:schemeClr val="tx2">
                    <a:lumMod val="75000"/>
                  </a:schemeClr>
                </a:solidFill>
                <a:latin typeface="微軟正黑體" panose="020B0604030504040204" pitchFamily="34" charset="-120"/>
                <a:ea typeface="微軟正黑體" panose="020B0604030504040204" pitchFamily="34" charset="-120"/>
              </a:rPr>
              <a:t>F(1, 66) = 2.449, p = .055</a:t>
            </a:r>
            <a:r>
              <a:rPr lang="zh-TW" altLang="en-US" sz="2400" dirty="0">
                <a:solidFill>
                  <a:schemeClr val="tx2">
                    <a:lumMod val="75000"/>
                  </a:schemeClr>
                </a:solidFill>
                <a:latin typeface="微軟正黑體" panose="020B0604030504040204" pitchFamily="34" charset="-120"/>
                <a:ea typeface="微軟正黑體" panose="020B0604030504040204" pitchFamily="34" charset="-120"/>
              </a:rPr>
              <a:t>，主效果在年齡組和任務之間沒有交互作用，</a:t>
            </a:r>
            <a:r>
              <a:rPr lang="en-US" altLang="zh-TW" sz="2400" dirty="0">
                <a:solidFill>
                  <a:schemeClr val="tx2">
                    <a:lumMod val="75000"/>
                  </a:schemeClr>
                </a:solidFill>
                <a:latin typeface="微軟正黑體" panose="020B0604030504040204" pitchFamily="34" charset="-120"/>
                <a:ea typeface="微軟正黑體" panose="020B0604030504040204" pitchFamily="34" charset="-120"/>
              </a:rPr>
              <a:t>F(1, 66) = .489, p = . 744</a:t>
            </a:r>
            <a:r>
              <a:rPr lang="zh-TW" altLang="en-US" sz="2400" dirty="0">
                <a:solidFill>
                  <a:schemeClr val="tx2">
                    <a:lumMod val="75000"/>
                  </a:schemeClr>
                </a:solidFill>
                <a:latin typeface="微軟正黑體" panose="020B0604030504040204" pitchFamily="34" charset="-120"/>
                <a:ea typeface="微軟正黑體" panose="020B0604030504040204" pitchFamily="34" charset="-120"/>
              </a:rPr>
              <a:t>，或介於年齡組和交通密度之間，</a:t>
            </a:r>
            <a:r>
              <a:rPr lang="en-US" altLang="zh-TW" sz="2400" dirty="0">
                <a:solidFill>
                  <a:schemeClr val="tx2">
                    <a:lumMod val="75000"/>
                  </a:schemeClr>
                </a:solidFill>
                <a:latin typeface="微軟正黑體" panose="020B0604030504040204" pitchFamily="34" charset="-120"/>
                <a:ea typeface="微軟正黑體" panose="020B0604030504040204" pitchFamily="34" charset="-120"/>
              </a:rPr>
              <a:t>F(2, 132) = 1.680</a:t>
            </a:r>
            <a:r>
              <a:rPr lang="zh-TW" altLang="en-US" sz="2400" dirty="0">
                <a:solidFill>
                  <a:schemeClr val="tx2">
                    <a:lumMod val="75000"/>
                  </a:schemeClr>
                </a:solidFill>
                <a:latin typeface="微軟正黑體" panose="020B0604030504040204" pitchFamily="34" charset="-120"/>
                <a:ea typeface="微軟正黑體" panose="020B0604030504040204" pitchFamily="34" charset="-120"/>
              </a:rPr>
              <a:t>，</a:t>
            </a:r>
            <a:r>
              <a:rPr lang="en-US" altLang="zh-TW" sz="2400" dirty="0">
                <a:solidFill>
                  <a:schemeClr val="tx2">
                    <a:lumMod val="75000"/>
                  </a:schemeClr>
                </a:solidFill>
                <a:latin typeface="微軟正黑體" panose="020B0604030504040204" pitchFamily="34" charset="-120"/>
                <a:ea typeface="微軟正黑體" panose="020B0604030504040204" pitchFamily="34" charset="-120"/>
              </a:rPr>
              <a:t>p = .122</a:t>
            </a:r>
            <a:r>
              <a:rPr lang="zh-TW" altLang="en-US" sz="2400" dirty="0">
                <a:solidFill>
                  <a:schemeClr val="tx2">
                    <a:lumMod val="75000"/>
                  </a:schemeClr>
                </a:solidFill>
                <a:latin typeface="微軟正黑體" panose="020B0604030504040204" pitchFamily="34" charset="-120"/>
                <a:ea typeface="微軟正黑體" panose="020B0604030504040204" pitchFamily="34" charset="-120"/>
              </a:rPr>
              <a:t>。</a:t>
            </a:r>
            <a:endParaRPr lang="en-US" altLang="zh-TW" sz="2400" dirty="0">
              <a:solidFill>
                <a:schemeClr val="tx2">
                  <a:lumMod val="75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8153322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481053" y="1079832"/>
            <a:ext cx="8229600" cy="48474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zh-TW" altLang="en-US" sz="1700" b="1" dirty="0">
                <a:solidFill>
                  <a:schemeClr val="tx2">
                    <a:lumMod val="50000"/>
                  </a:schemeClr>
                </a:solidFill>
                <a:latin typeface="+mn-lt"/>
              </a:rPr>
              <a:t>儀器</a:t>
            </a:r>
            <a:endParaRPr lang="en-US" sz="1700" b="1" dirty="0">
              <a:solidFill>
                <a:schemeClr val="tx2">
                  <a:lumMod val="50000"/>
                </a:schemeClr>
              </a:solidFill>
              <a:latin typeface="+mn-lt"/>
            </a:endParaRPr>
          </a:p>
        </p:txBody>
      </p:sp>
      <p:sp>
        <p:nvSpPr>
          <p:cNvPr id="14" name="Title 13"/>
          <p:cNvSpPr>
            <a:spLocks noGrp="1"/>
          </p:cNvSpPr>
          <p:nvPr>
            <p:ph type="title"/>
          </p:nvPr>
        </p:nvSpPr>
        <p:spPr>
          <a:xfrm>
            <a:off x="457200" y="455798"/>
            <a:ext cx="8229600" cy="780685"/>
          </a:xfrm>
        </p:spPr>
        <p:txBody>
          <a:bodyPr>
            <a:normAutofit/>
          </a:bodyPr>
          <a:lstStyle/>
          <a:p>
            <a:r>
              <a:rPr lang="en-US" sz="4000" dirty="0">
                <a:solidFill>
                  <a:schemeClr val="accent1">
                    <a:lumMod val="60000"/>
                    <a:lumOff val="40000"/>
                  </a:schemeClr>
                </a:solidFill>
              </a:rPr>
              <a:t>Method</a:t>
            </a:r>
          </a:p>
        </p:txBody>
      </p:sp>
      <p:sp>
        <p:nvSpPr>
          <p:cNvPr id="27" name="TextBox 26"/>
          <p:cNvSpPr txBox="1"/>
          <p:nvPr/>
        </p:nvSpPr>
        <p:spPr>
          <a:xfrm>
            <a:off x="490656" y="1564576"/>
            <a:ext cx="8151012" cy="4192746"/>
          </a:xfrm>
          <a:prstGeom prst="rect">
            <a:avLst/>
          </a:prstGeom>
          <a:noFill/>
        </p:spPr>
        <p:txBody>
          <a:bodyPr wrap="square" rIns="144000" bIns="36000" numCol="1" spcCol="360000" rtlCol="0">
            <a:spAutoFit/>
          </a:bodyPr>
          <a:lstStyle/>
          <a:p>
            <a:pPr marL="342900" indent="-342900" algn="just">
              <a:lnSpc>
                <a:spcPct val="125000"/>
              </a:lnSpc>
              <a:buFont typeface="Arial" panose="020B0604020202020204" pitchFamily="34" charset="0"/>
              <a:buChar char="•"/>
            </a:pPr>
            <a:r>
              <a:rPr lang="zh-TW" altLang="en-US" sz="2400" dirty="0">
                <a:solidFill>
                  <a:schemeClr val="tx2">
                    <a:lumMod val="75000"/>
                  </a:schemeClr>
                </a:solidFill>
                <a:latin typeface="微軟正黑體" panose="020B0604030504040204" pitchFamily="34" charset="-120"/>
                <a:ea typeface="微軟正黑體" panose="020B0604030504040204" pitchFamily="34" charset="-120"/>
              </a:rPr>
              <a:t>模擬器配備了一個完整的車輛模型和六個投影設備，可觀看超過 </a:t>
            </a:r>
            <a:r>
              <a:rPr lang="en-US" altLang="zh-TW" sz="2400" dirty="0">
                <a:solidFill>
                  <a:schemeClr val="tx2">
                    <a:lumMod val="75000"/>
                  </a:schemeClr>
                </a:solidFill>
                <a:latin typeface="微軟正黑體" panose="020B0604030504040204" pitchFamily="34" charset="-120"/>
                <a:ea typeface="微軟正黑體" panose="020B0604030504040204" pitchFamily="34" charset="-120"/>
              </a:rPr>
              <a:t>180° </a:t>
            </a:r>
            <a:r>
              <a:rPr lang="zh-TW" altLang="en-US" sz="2400" dirty="0">
                <a:solidFill>
                  <a:schemeClr val="tx2">
                    <a:lumMod val="75000"/>
                  </a:schemeClr>
                </a:solidFill>
                <a:latin typeface="微軟正黑體" panose="020B0604030504040204" pitchFamily="34" charset="-120"/>
                <a:ea typeface="微軟正黑體" panose="020B0604030504040204" pitchFamily="34" charset="-120"/>
              </a:rPr>
              <a:t>的前視角並使用所有駕駛後視鏡（上圖 ）</a:t>
            </a:r>
            <a:endParaRPr lang="en-US" altLang="zh-TW" sz="2400" dirty="0">
              <a:solidFill>
                <a:schemeClr val="tx2">
                  <a:lumMod val="75000"/>
                </a:schemeClr>
              </a:solidFill>
              <a:latin typeface="微軟正黑體" panose="020B0604030504040204" pitchFamily="34" charset="-120"/>
              <a:ea typeface="微軟正黑體" panose="020B0604030504040204" pitchFamily="34" charset="-120"/>
            </a:endParaRPr>
          </a:p>
          <a:p>
            <a:pPr marL="342900" indent="-342900" algn="just">
              <a:lnSpc>
                <a:spcPct val="125000"/>
              </a:lnSpc>
              <a:buFont typeface="Arial" panose="020B0604020202020204" pitchFamily="34" charset="0"/>
              <a:buChar char="•"/>
            </a:pPr>
            <a:r>
              <a:rPr lang="zh-TW" altLang="en-US" sz="2400" dirty="0">
                <a:solidFill>
                  <a:schemeClr val="tx2">
                    <a:lumMod val="75000"/>
                  </a:schemeClr>
                </a:solidFill>
                <a:latin typeface="微軟正黑體" panose="020B0604030504040204" pitchFamily="34" charset="-120"/>
                <a:ea typeface="微軟正黑體" panose="020B0604030504040204" pitchFamily="34" charset="-120"/>
              </a:rPr>
              <a:t>模擬器中自動化駕駛功能具 </a:t>
            </a:r>
            <a:r>
              <a:rPr lang="en-US" altLang="zh-TW" sz="2400" dirty="0">
                <a:solidFill>
                  <a:schemeClr val="tx2">
                    <a:lumMod val="75000"/>
                  </a:schemeClr>
                </a:solidFill>
                <a:latin typeface="微軟正黑體" panose="020B0604030504040204" pitchFamily="34" charset="-120"/>
                <a:ea typeface="微軟正黑體" panose="020B0604030504040204" pitchFamily="34" charset="-120"/>
              </a:rPr>
              <a:t>ACC </a:t>
            </a:r>
            <a:r>
              <a:rPr lang="zh-TW" altLang="en-US" sz="2400" dirty="0">
                <a:solidFill>
                  <a:schemeClr val="tx2">
                    <a:lumMod val="75000"/>
                  </a:schemeClr>
                </a:solidFill>
                <a:latin typeface="微軟正黑體" panose="020B0604030504040204" pitchFamily="34" charset="-120"/>
                <a:ea typeface="微軟正黑體" panose="020B0604030504040204" pitchFamily="34" charset="-120"/>
              </a:rPr>
              <a:t>系統的橫向與縱向能力，遵循指示的速度限制，保持在當前車道的中心，能自行執行超越較慢的車輛</a:t>
            </a:r>
            <a:endParaRPr lang="en-US" altLang="zh-TW" sz="2400" dirty="0">
              <a:solidFill>
                <a:schemeClr val="tx2">
                  <a:lumMod val="75000"/>
                </a:schemeClr>
              </a:solidFill>
              <a:latin typeface="微軟正黑體" panose="020B0604030504040204" pitchFamily="34" charset="-120"/>
              <a:ea typeface="微軟正黑體" panose="020B0604030504040204" pitchFamily="34" charset="-120"/>
            </a:endParaRPr>
          </a:p>
          <a:p>
            <a:pPr marL="342900" indent="-342900" algn="just">
              <a:lnSpc>
                <a:spcPct val="125000"/>
              </a:lnSpc>
              <a:buFont typeface="Arial" panose="020B0604020202020204" pitchFamily="34" charset="0"/>
              <a:buChar char="•"/>
            </a:pPr>
            <a:r>
              <a:rPr lang="zh-TW" altLang="en-US" sz="2400" dirty="0">
                <a:solidFill>
                  <a:schemeClr val="tx2">
                    <a:lumMod val="75000"/>
                  </a:schemeClr>
                </a:solidFill>
                <a:latin typeface="微軟正黑體" panose="020B0604030504040204" pitchFamily="34" charset="-120"/>
                <a:ea typeface="微軟正黑體" panose="020B0604030504040204" pitchFamily="34" charset="-120"/>
              </a:rPr>
              <a:t>數據以 </a:t>
            </a:r>
            <a:r>
              <a:rPr lang="en-US" altLang="zh-TW" sz="2400" dirty="0">
                <a:solidFill>
                  <a:schemeClr val="tx2">
                    <a:lumMod val="75000"/>
                  </a:schemeClr>
                </a:solidFill>
                <a:latin typeface="微軟正黑體" panose="020B0604030504040204" pitchFamily="34" charset="-120"/>
                <a:ea typeface="微軟正黑體" panose="020B0604030504040204" pitchFamily="34" charset="-120"/>
              </a:rPr>
              <a:t>100 Hz </a:t>
            </a:r>
            <a:r>
              <a:rPr lang="zh-TW" altLang="en-US" sz="2400" dirty="0">
                <a:solidFill>
                  <a:schemeClr val="tx2">
                    <a:lumMod val="75000"/>
                  </a:schemeClr>
                </a:solidFill>
                <a:latin typeface="微軟正黑體" panose="020B0604030504040204" pitchFamily="34" charset="-120"/>
                <a:ea typeface="微軟正黑體" panose="020B0604030504040204" pitchFamily="34" charset="-120"/>
              </a:rPr>
              <a:t>的頻率記錄，包括車輛的位置、加速度、方向盤角度和踏板位置。</a:t>
            </a:r>
            <a:endParaRPr lang="en-US" altLang="zh-TW" sz="2400" dirty="0">
              <a:solidFill>
                <a:schemeClr val="tx2">
                  <a:lumMod val="75000"/>
                </a:schemeClr>
              </a:solidFill>
              <a:latin typeface="微軟正黑體" panose="020B0604030504040204" pitchFamily="34" charset="-120"/>
              <a:ea typeface="微軟正黑體" panose="020B0604030504040204" pitchFamily="34" charset="-120"/>
            </a:endParaRPr>
          </a:p>
          <a:p>
            <a:pPr marL="342900" indent="-342900" algn="just">
              <a:lnSpc>
                <a:spcPct val="125000"/>
              </a:lnSpc>
              <a:buFont typeface="Arial" panose="020B0604020202020204" pitchFamily="34" charset="0"/>
              <a:buChar char="•"/>
            </a:pPr>
            <a:r>
              <a:rPr lang="zh-TW" altLang="en-US" sz="2400" dirty="0">
                <a:solidFill>
                  <a:schemeClr val="tx2">
                    <a:lumMod val="75000"/>
                  </a:schemeClr>
                </a:solidFill>
                <a:latin typeface="微軟正黑體" panose="020B0604030504040204" pitchFamily="34" charset="-120"/>
                <a:ea typeface="微軟正黑體" panose="020B0604030504040204" pitchFamily="34" charset="-120"/>
              </a:rPr>
              <a:t>頭戴式眼動追踪系統 </a:t>
            </a:r>
            <a:r>
              <a:rPr lang="en-US" altLang="zh-TW" sz="2400" dirty="0">
                <a:solidFill>
                  <a:schemeClr val="tx2">
                    <a:lumMod val="75000"/>
                  </a:schemeClr>
                </a:solidFill>
                <a:latin typeface="微軟正黑體" panose="020B0604030504040204" pitchFamily="34" charset="-120"/>
                <a:ea typeface="微軟正黑體" panose="020B0604030504040204" pitchFamily="34" charset="-120"/>
              </a:rPr>
              <a:t>(</a:t>
            </a:r>
            <a:r>
              <a:rPr lang="en-US" altLang="zh-TW" sz="2400" dirty="0" err="1">
                <a:solidFill>
                  <a:schemeClr val="tx2">
                    <a:lumMod val="75000"/>
                  </a:schemeClr>
                </a:solidFill>
                <a:latin typeface="微軟正黑體" panose="020B0604030504040204" pitchFamily="34" charset="-120"/>
                <a:ea typeface="微軟正黑體" panose="020B0604030504040204" pitchFamily="34" charset="-120"/>
              </a:rPr>
              <a:t>Dikablis</a:t>
            </a:r>
            <a:r>
              <a:rPr lang="en-US" altLang="zh-TW" sz="2400" dirty="0">
                <a:solidFill>
                  <a:schemeClr val="tx2">
                    <a:lumMod val="75000"/>
                  </a:schemeClr>
                </a:solidFill>
                <a:latin typeface="微軟正黑體" panose="020B0604030504040204" pitchFamily="34" charset="-120"/>
                <a:ea typeface="微軟正黑體" panose="020B0604030504040204" pitchFamily="34" charset="-120"/>
              </a:rPr>
              <a:t>) </a:t>
            </a:r>
            <a:r>
              <a:rPr lang="zh-TW" altLang="en-US" sz="2400" dirty="0">
                <a:solidFill>
                  <a:schemeClr val="tx2">
                    <a:lumMod val="75000"/>
                  </a:schemeClr>
                </a:solidFill>
                <a:latin typeface="微軟正黑體" panose="020B0604030504040204" pitchFamily="34" charset="-120"/>
                <a:ea typeface="微軟正黑體" panose="020B0604030504040204" pitchFamily="34" charset="-120"/>
              </a:rPr>
              <a:t>用於以每秒 </a:t>
            </a:r>
            <a:r>
              <a:rPr lang="en-US" altLang="zh-TW" sz="2400" dirty="0">
                <a:solidFill>
                  <a:schemeClr val="tx2">
                    <a:lumMod val="75000"/>
                  </a:schemeClr>
                </a:solidFill>
                <a:latin typeface="微軟正黑體" panose="020B0604030504040204" pitchFamily="34" charset="-120"/>
                <a:ea typeface="微軟正黑體" panose="020B0604030504040204" pitchFamily="34" charset="-120"/>
              </a:rPr>
              <a:t>25 </a:t>
            </a:r>
            <a:r>
              <a:rPr lang="zh-TW" altLang="en-US" sz="2400" dirty="0">
                <a:solidFill>
                  <a:schemeClr val="tx2">
                    <a:lumMod val="75000"/>
                  </a:schemeClr>
                </a:solidFill>
                <a:latin typeface="微軟正黑體" panose="020B0604030504040204" pitchFamily="34" charset="-120"/>
                <a:ea typeface="微軟正黑體" panose="020B0604030504040204" pitchFamily="34" charset="-120"/>
              </a:rPr>
              <a:t>幀的記錄速率跟踪駕駛員的注視行為</a:t>
            </a:r>
            <a:endParaRPr lang="en-US" altLang="zh-TW" sz="2400" dirty="0">
              <a:solidFill>
                <a:schemeClr val="tx2">
                  <a:lumMod val="75000"/>
                </a:schemeClr>
              </a:solidFill>
              <a:latin typeface="微軟正黑體" panose="020B0604030504040204" pitchFamily="34" charset="-120"/>
              <a:ea typeface="微軟正黑體" panose="020B0604030504040204" pitchFamily="34" charset="-120"/>
            </a:endParaRPr>
          </a:p>
        </p:txBody>
      </p:sp>
      <p:pic>
        <p:nvPicPr>
          <p:cNvPr id="2" name="圖片 1">
            <a:extLst>
              <a:ext uri="{FF2B5EF4-FFF2-40B4-BE49-F238E27FC236}">
                <a16:creationId xmlns:a16="http://schemas.microsoft.com/office/drawing/2014/main" id="{E1E9CC6D-A5C4-4761-ADC6-01A8C9130279}"/>
              </a:ext>
            </a:extLst>
          </p:cNvPr>
          <p:cNvPicPr>
            <a:picLocks noChangeAspect="1"/>
          </p:cNvPicPr>
          <p:nvPr/>
        </p:nvPicPr>
        <p:blipFill rotWithShape="1">
          <a:blip r:embed="rId3"/>
          <a:srcRect b="30255"/>
          <a:stretch/>
        </p:blipFill>
        <p:spPr>
          <a:xfrm>
            <a:off x="3914047" y="72102"/>
            <a:ext cx="5229955" cy="1548072"/>
          </a:xfrm>
          <a:prstGeom prst="rect">
            <a:avLst/>
          </a:prstGeom>
        </p:spPr>
      </p:pic>
    </p:spTree>
    <p:extLst>
      <p:ext uri="{BB962C8B-B14F-4D97-AF65-F5344CB8AC3E}">
        <p14:creationId xmlns:p14="http://schemas.microsoft.com/office/powerpoint/2010/main" val="4272912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481053" y="1079832"/>
            <a:ext cx="8229600" cy="48474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zh-TW" altLang="en-US" sz="1700" b="1" dirty="0">
                <a:solidFill>
                  <a:schemeClr val="tx2">
                    <a:lumMod val="50000"/>
                  </a:schemeClr>
                </a:solidFill>
                <a:latin typeface="+mn-lt"/>
              </a:rPr>
              <a:t>交通密度和 </a:t>
            </a:r>
            <a:r>
              <a:rPr lang="en-US" altLang="zh-TW" sz="1700" b="1" dirty="0">
                <a:solidFill>
                  <a:schemeClr val="tx2">
                    <a:lumMod val="50000"/>
                  </a:schemeClr>
                </a:solidFill>
                <a:latin typeface="+mn-lt"/>
              </a:rPr>
              <a:t>TQT</a:t>
            </a:r>
            <a:endParaRPr lang="en-US" sz="1700" b="1" dirty="0">
              <a:solidFill>
                <a:schemeClr val="tx2">
                  <a:lumMod val="50000"/>
                </a:schemeClr>
              </a:solidFill>
              <a:latin typeface="+mn-lt"/>
            </a:endParaRPr>
          </a:p>
        </p:txBody>
      </p:sp>
      <p:sp>
        <p:nvSpPr>
          <p:cNvPr id="14" name="Title 13"/>
          <p:cNvSpPr>
            <a:spLocks noGrp="1"/>
          </p:cNvSpPr>
          <p:nvPr>
            <p:ph type="title"/>
          </p:nvPr>
        </p:nvSpPr>
        <p:spPr>
          <a:xfrm>
            <a:off x="457200" y="455798"/>
            <a:ext cx="8229600" cy="780685"/>
          </a:xfrm>
        </p:spPr>
        <p:txBody>
          <a:bodyPr>
            <a:normAutofit/>
          </a:bodyPr>
          <a:lstStyle/>
          <a:p>
            <a:r>
              <a:rPr lang="en-US" sz="4000" dirty="0">
                <a:solidFill>
                  <a:schemeClr val="accent1">
                    <a:lumMod val="60000"/>
                    <a:lumOff val="40000"/>
                  </a:schemeClr>
                </a:solidFill>
              </a:rPr>
              <a:t>Method</a:t>
            </a:r>
          </a:p>
        </p:txBody>
      </p:sp>
      <p:sp>
        <p:nvSpPr>
          <p:cNvPr id="27" name="TextBox 26"/>
          <p:cNvSpPr txBox="1"/>
          <p:nvPr/>
        </p:nvSpPr>
        <p:spPr>
          <a:xfrm>
            <a:off x="490656" y="1564576"/>
            <a:ext cx="8151012" cy="4192746"/>
          </a:xfrm>
          <a:prstGeom prst="rect">
            <a:avLst/>
          </a:prstGeom>
          <a:noFill/>
        </p:spPr>
        <p:txBody>
          <a:bodyPr wrap="square" rIns="144000" bIns="36000" numCol="1" spcCol="360000" rtlCol="0">
            <a:spAutoFit/>
          </a:bodyPr>
          <a:lstStyle/>
          <a:p>
            <a:pPr marL="342900" indent="-342900" algn="just">
              <a:lnSpc>
                <a:spcPct val="125000"/>
              </a:lnSpc>
              <a:buFont typeface="Arial" panose="020B0604020202020204" pitchFamily="34" charset="0"/>
              <a:buChar char="•"/>
            </a:pPr>
            <a:r>
              <a:rPr lang="zh-TW" altLang="en-US" sz="2400" dirty="0">
                <a:solidFill>
                  <a:schemeClr val="tx2">
                    <a:lumMod val="75000"/>
                  </a:schemeClr>
                </a:solidFill>
                <a:latin typeface="微軟正黑體" panose="020B0604030504040204" pitchFamily="34" charset="-120"/>
                <a:ea typeface="微軟正黑體" panose="020B0604030504040204" pitchFamily="34" charset="-120"/>
              </a:rPr>
              <a:t>實驗因子</a:t>
            </a:r>
            <a:r>
              <a:rPr lang="en-US" altLang="zh-TW" sz="2400" dirty="0">
                <a:solidFill>
                  <a:schemeClr val="tx2">
                    <a:lumMod val="75000"/>
                  </a:schemeClr>
                </a:solidFill>
                <a:latin typeface="微軟正黑體" panose="020B0604030504040204" pitchFamily="34" charset="-120"/>
                <a:ea typeface="微軟正黑體" panose="020B0604030504040204" pitchFamily="34" charset="-120"/>
              </a:rPr>
              <a:t>(2</a:t>
            </a:r>
            <a:r>
              <a:rPr lang="zh-TW" altLang="en-US" sz="2400" dirty="0">
                <a:solidFill>
                  <a:schemeClr val="tx2">
                    <a:lumMod val="75000"/>
                  </a:schemeClr>
                </a:solidFill>
                <a:latin typeface="微軟正黑體" panose="020B0604030504040204" pitchFamily="34" charset="-120"/>
                <a:ea typeface="微軟正黑體" panose="020B0604030504040204" pitchFamily="34" charset="-120"/>
              </a:rPr>
              <a:t>*</a:t>
            </a:r>
            <a:r>
              <a:rPr lang="en-US" altLang="zh-TW" sz="2400" dirty="0">
                <a:solidFill>
                  <a:schemeClr val="tx2">
                    <a:lumMod val="75000"/>
                  </a:schemeClr>
                </a:solidFill>
                <a:latin typeface="微軟正黑體" panose="020B0604030504040204" pitchFamily="34" charset="-120"/>
                <a:ea typeface="微軟正黑體" panose="020B0604030504040204" pitchFamily="34" charset="-120"/>
              </a:rPr>
              <a:t>3)</a:t>
            </a:r>
          </a:p>
          <a:p>
            <a:pPr algn="just">
              <a:lnSpc>
                <a:spcPct val="125000"/>
              </a:lnSpc>
            </a:pPr>
            <a:r>
              <a:rPr lang="zh-TW" altLang="en-US" sz="2400" dirty="0">
                <a:solidFill>
                  <a:schemeClr val="tx2">
                    <a:lumMod val="75000"/>
                  </a:schemeClr>
                </a:solidFill>
                <a:latin typeface="微軟正黑體" panose="020B0604030504040204" pitchFamily="34" charset="-120"/>
                <a:ea typeface="微軟正黑體" panose="020B0604030504040204" pitchFamily="34" charset="-120"/>
              </a:rPr>
              <a:t>組間：</a:t>
            </a:r>
            <a:r>
              <a:rPr lang="en-US" altLang="zh-TW" sz="2400" dirty="0">
                <a:solidFill>
                  <a:schemeClr val="tx2">
                    <a:lumMod val="75000"/>
                  </a:schemeClr>
                </a:solidFill>
                <a:latin typeface="微軟正黑體" panose="020B0604030504040204" pitchFamily="34" charset="-120"/>
                <a:ea typeface="微軟正黑體" panose="020B0604030504040204" pitchFamily="34" charset="-120"/>
              </a:rPr>
              <a:t>TQT</a:t>
            </a:r>
            <a:r>
              <a:rPr lang="zh-TW" altLang="en-US" sz="2400" dirty="0">
                <a:solidFill>
                  <a:schemeClr val="tx2">
                    <a:lumMod val="75000"/>
                  </a:schemeClr>
                </a:solidFill>
                <a:latin typeface="微軟正黑體" panose="020B0604030504040204" pitchFamily="34" charset="-120"/>
                <a:ea typeface="微軟正黑體" panose="020B0604030504040204" pitchFamily="34" charset="-120"/>
              </a:rPr>
              <a:t>任務</a:t>
            </a:r>
            <a:r>
              <a:rPr lang="en-US" altLang="zh-TW" sz="2400" dirty="0">
                <a:solidFill>
                  <a:schemeClr val="tx2">
                    <a:lumMod val="75000"/>
                  </a:schemeClr>
                </a:solidFill>
                <a:latin typeface="微軟正黑體" panose="020B0604030504040204" pitchFamily="34" charset="-120"/>
                <a:ea typeface="微軟正黑體" panose="020B0604030504040204" pitchFamily="34" charset="-120"/>
              </a:rPr>
              <a:t>(</a:t>
            </a:r>
            <a:r>
              <a:rPr lang="zh-TW" altLang="en-US" sz="2400" dirty="0">
                <a:solidFill>
                  <a:schemeClr val="tx2">
                    <a:lumMod val="75000"/>
                  </a:schemeClr>
                </a:solidFill>
                <a:latin typeface="微軟正黑體" panose="020B0604030504040204" pitchFamily="34" charset="-120"/>
                <a:ea typeface="微軟正黑體" panose="020B0604030504040204" pitchFamily="34" charset="-120"/>
              </a:rPr>
              <a:t>有、無</a:t>
            </a:r>
            <a:r>
              <a:rPr lang="en-US" altLang="zh-TW" sz="2400" dirty="0">
                <a:solidFill>
                  <a:schemeClr val="tx2">
                    <a:lumMod val="75000"/>
                  </a:schemeClr>
                </a:solidFill>
                <a:latin typeface="微軟正黑體" panose="020B0604030504040204" pitchFamily="34" charset="-120"/>
                <a:ea typeface="微軟正黑體" panose="020B0604030504040204" pitchFamily="34" charset="-120"/>
              </a:rPr>
              <a:t>)</a:t>
            </a:r>
          </a:p>
          <a:p>
            <a:pPr algn="just">
              <a:lnSpc>
                <a:spcPct val="125000"/>
              </a:lnSpc>
            </a:pPr>
            <a:r>
              <a:rPr lang="zh-TW" altLang="en-US" sz="2400" dirty="0">
                <a:solidFill>
                  <a:schemeClr val="tx2">
                    <a:lumMod val="75000"/>
                  </a:schemeClr>
                </a:solidFill>
                <a:latin typeface="微軟正黑體" panose="020B0604030504040204" pitchFamily="34" charset="-120"/>
                <a:ea typeface="微軟正黑體" panose="020B0604030504040204" pitchFamily="34" charset="-120"/>
              </a:rPr>
              <a:t>組內：交通密度（每公里 </a:t>
            </a:r>
            <a:r>
              <a:rPr lang="en-US" altLang="zh-TW" sz="2400" dirty="0">
                <a:solidFill>
                  <a:schemeClr val="tx2">
                    <a:lumMod val="75000"/>
                  </a:schemeClr>
                </a:solidFill>
                <a:latin typeface="微軟正黑體" panose="020B0604030504040204" pitchFamily="34" charset="-120"/>
                <a:ea typeface="微軟正黑體" panose="020B0604030504040204" pitchFamily="34" charset="-120"/>
              </a:rPr>
              <a:t>0</a:t>
            </a:r>
            <a:r>
              <a:rPr lang="zh-TW" altLang="en-US" sz="2400" dirty="0">
                <a:solidFill>
                  <a:schemeClr val="tx2">
                    <a:lumMod val="75000"/>
                  </a:schemeClr>
                </a:solidFill>
                <a:latin typeface="微軟正黑體" panose="020B0604030504040204" pitchFamily="34" charset="-120"/>
                <a:ea typeface="微軟正黑體" panose="020B0604030504040204" pitchFamily="34" charset="-120"/>
              </a:rPr>
              <a:t>、</a:t>
            </a:r>
            <a:r>
              <a:rPr lang="en-US" altLang="zh-TW" sz="2400" dirty="0">
                <a:solidFill>
                  <a:schemeClr val="tx2">
                    <a:lumMod val="75000"/>
                  </a:schemeClr>
                </a:solidFill>
                <a:latin typeface="微軟正黑體" panose="020B0604030504040204" pitchFamily="34" charset="-120"/>
                <a:ea typeface="微軟正黑體" panose="020B0604030504040204" pitchFamily="34" charset="-120"/>
              </a:rPr>
              <a:t>10</a:t>
            </a:r>
            <a:r>
              <a:rPr lang="zh-TW" altLang="en-US" sz="2400" dirty="0">
                <a:solidFill>
                  <a:schemeClr val="tx2">
                    <a:lumMod val="75000"/>
                  </a:schemeClr>
                </a:solidFill>
                <a:latin typeface="微軟正黑體" panose="020B0604030504040204" pitchFamily="34" charset="-120"/>
                <a:ea typeface="微軟正黑體" panose="020B0604030504040204" pitchFamily="34" charset="-120"/>
              </a:rPr>
              <a:t>、</a:t>
            </a:r>
            <a:r>
              <a:rPr lang="en-US" altLang="zh-TW" sz="2400" dirty="0">
                <a:solidFill>
                  <a:schemeClr val="tx2">
                    <a:lumMod val="75000"/>
                  </a:schemeClr>
                </a:solidFill>
                <a:latin typeface="微軟正黑體" panose="020B0604030504040204" pitchFamily="34" charset="-120"/>
                <a:ea typeface="微軟正黑體" panose="020B0604030504040204" pitchFamily="34" charset="-120"/>
              </a:rPr>
              <a:t>20 </a:t>
            </a:r>
            <a:r>
              <a:rPr lang="zh-TW" altLang="en-US" sz="2400" dirty="0">
                <a:solidFill>
                  <a:schemeClr val="tx2">
                    <a:lumMod val="75000"/>
                  </a:schemeClr>
                </a:solidFill>
                <a:latin typeface="微軟正黑體" panose="020B0604030504040204" pitchFamily="34" charset="-120"/>
                <a:ea typeface="微軟正黑體" panose="020B0604030504040204" pitchFamily="34" charset="-120"/>
              </a:rPr>
              <a:t>輛汽車）</a:t>
            </a:r>
            <a:endParaRPr lang="en-US" altLang="zh-TW" sz="2400" dirty="0">
              <a:solidFill>
                <a:schemeClr val="tx2">
                  <a:lumMod val="75000"/>
                </a:schemeClr>
              </a:solidFill>
              <a:latin typeface="微軟正黑體" panose="020B0604030504040204" pitchFamily="34" charset="-120"/>
              <a:ea typeface="微軟正黑體" panose="020B0604030504040204" pitchFamily="34" charset="-120"/>
            </a:endParaRPr>
          </a:p>
          <a:p>
            <a:pPr marL="342900" indent="-342900" algn="just">
              <a:lnSpc>
                <a:spcPct val="125000"/>
              </a:lnSpc>
              <a:buFont typeface="Arial" panose="020B0604020202020204" pitchFamily="34" charset="0"/>
              <a:buChar char="•"/>
            </a:pPr>
            <a:r>
              <a:rPr lang="zh-TW" altLang="en-US" sz="2400" dirty="0">
                <a:solidFill>
                  <a:schemeClr val="tx2">
                    <a:lumMod val="75000"/>
                  </a:schemeClr>
                </a:solidFill>
                <a:latin typeface="微軟正黑體" panose="020B0604030504040204" pitchFamily="34" charset="-120"/>
                <a:ea typeface="微軟正黑體" panose="020B0604030504040204" pitchFamily="34" charset="-120"/>
              </a:rPr>
              <a:t>在接管請求 </a:t>
            </a:r>
            <a:r>
              <a:rPr lang="en-US" altLang="zh-TW" sz="2400" dirty="0">
                <a:solidFill>
                  <a:schemeClr val="tx2">
                    <a:lumMod val="75000"/>
                  </a:schemeClr>
                </a:solidFill>
                <a:latin typeface="微軟正黑體" panose="020B0604030504040204" pitchFamily="34" charset="-120"/>
                <a:ea typeface="微軟正黑體" panose="020B0604030504040204" pitchFamily="34" charset="-120"/>
              </a:rPr>
              <a:t>(TOR) </a:t>
            </a:r>
            <a:r>
              <a:rPr lang="zh-TW" altLang="en-US" sz="2400" dirty="0">
                <a:solidFill>
                  <a:schemeClr val="tx2">
                    <a:lumMod val="75000"/>
                  </a:schemeClr>
                </a:solidFill>
                <a:latin typeface="微軟正黑體" panose="020B0604030504040204" pitchFamily="34" charset="-120"/>
                <a:ea typeface="微軟正黑體" panose="020B0604030504040204" pitchFamily="34" charset="-120"/>
              </a:rPr>
              <a:t>之前，每個車道上有 </a:t>
            </a:r>
            <a:r>
              <a:rPr lang="en-US" altLang="zh-TW" sz="2400" dirty="0">
                <a:solidFill>
                  <a:schemeClr val="tx2">
                    <a:lumMod val="75000"/>
                  </a:schemeClr>
                </a:solidFill>
                <a:latin typeface="微軟正黑體" panose="020B0604030504040204" pitchFamily="34" charset="-120"/>
                <a:ea typeface="微軟正黑體" panose="020B0604030504040204" pitchFamily="34" charset="-120"/>
              </a:rPr>
              <a:t>10 </a:t>
            </a:r>
            <a:r>
              <a:rPr lang="zh-TW" altLang="en-US" sz="2400" dirty="0">
                <a:solidFill>
                  <a:schemeClr val="tx2">
                    <a:lumMod val="75000"/>
                  </a:schemeClr>
                </a:solidFill>
                <a:latin typeface="微軟正黑體" panose="020B0604030504040204" pitchFamily="34" charset="-120"/>
                <a:ea typeface="微軟正黑體" panose="020B0604030504040204" pitchFamily="34" charset="-120"/>
              </a:rPr>
              <a:t>輛車，與自動車輛相同的速度，並且車輛之間的距離恆定且相等（</a:t>
            </a:r>
            <a:r>
              <a:rPr lang="en-US" altLang="zh-TW" sz="2400" dirty="0">
                <a:solidFill>
                  <a:schemeClr val="tx2">
                    <a:lumMod val="75000"/>
                  </a:schemeClr>
                </a:solidFill>
                <a:latin typeface="微軟正黑體" panose="020B0604030504040204" pitchFamily="34" charset="-120"/>
                <a:ea typeface="微軟正黑體" panose="020B0604030504040204" pitchFamily="34" charset="-120"/>
              </a:rPr>
              <a:t>100 </a:t>
            </a:r>
            <a:r>
              <a:rPr lang="zh-TW" altLang="en-US" sz="2400" dirty="0">
                <a:solidFill>
                  <a:schemeClr val="tx2">
                    <a:lumMod val="75000"/>
                  </a:schemeClr>
                </a:solidFill>
                <a:latin typeface="微軟正黑體" panose="020B0604030504040204" pitchFamily="34" charset="-120"/>
                <a:ea typeface="微軟正黑體" panose="020B0604030504040204" pitchFamily="34" charset="-120"/>
              </a:rPr>
              <a:t>或 </a:t>
            </a:r>
            <a:r>
              <a:rPr lang="en-US" altLang="zh-TW" sz="2400" dirty="0">
                <a:solidFill>
                  <a:schemeClr val="tx2">
                    <a:lumMod val="75000"/>
                  </a:schemeClr>
                </a:solidFill>
                <a:latin typeface="微軟正黑體" panose="020B0604030504040204" pitchFamily="34" charset="-120"/>
                <a:ea typeface="微軟正黑體" panose="020B0604030504040204" pitchFamily="34" charset="-120"/>
              </a:rPr>
              <a:t>50 m</a:t>
            </a:r>
            <a:r>
              <a:rPr lang="zh-TW" altLang="en-US" sz="2400" dirty="0">
                <a:solidFill>
                  <a:schemeClr val="tx2">
                    <a:lumMod val="75000"/>
                  </a:schemeClr>
                </a:solidFill>
                <a:latin typeface="微軟正黑體" panose="020B0604030504040204" pitchFamily="34" charset="-120"/>
                <a:ea typeface="微軟正黑體" panose="020B0604030504040204" pitchFamily="34" charset="-120"/>
              </a:rPr>
              <a:t>，密度為 </a:t>
            </a:r>
            <a:r>
              <a:rPr lang="en-US" altLang="zh-TW" sz="2400" dirty="0">
                <a:solidFill>
                  <a:schemeClr val="tx2">
                    <a:lumMod val="75000"/>
                  </a:schemeClr>
                </a:solidFill>
                <a:latin typeface="微軟正黑體" panose="020B0604030504040204" pitchFamily="34" charset="-120"/>
                <a:ea typeface="微軟正黑體" panose="020B0604030504040204" pitchFamily="34" charset="-120"/>
              </a:rPr>
              <a:t>10</a:t>
            </a:r>
            <a:r>
              <a:rPr lang="zh-TW" altLang="en-US" sz="2400" dirty="0">
                <a:solidFill>
                  <a:schemeClr val="tx2">
                    <a:lumMod val="75000"/>
                  </a:schemeClr>
                </a:solidFill>
                <a:latin typeface="微軟正黑體" panose="020B0604030504040204" pitchFamily="34" charset="-120"/>
                <a:ea typeface="微軟正黑體" panose="020B0604030504040204" pitchFamily="34" charset="-120"/>
              </a:rPr>
              <a:t>或每公里 </a:t>
            </a:r>
            <a:r>
              <a:rPr lang="en-US" altLang="zh-TW" sz="2400" dirty="0">
                <a:solidFill>
                  <a:schemeClr val="tx2">
                    <a:lumMod val="75000"/>
                  </a:schemeClr>
                </a:solidFill>
                <a:latin typeface="微軟正黑體" panose="020B0604030504040204" pitchFamily="34" charset="-120"/>
                <a:ea typeface="微軟正黑體" panose="020B0604030504040204" pitchFamily="34" charset="-120"/>
              </a:rPr>
              <a:t>20 </a:t>
            </a:r>
            <a:r>
              <a:rPr lang="zh-TW" altLang="en-US" sz="2400" dirty="0">
                <a:solidFill>
                  <a:schemeClr val="tx2">
                    <a:lumMod val="75000"/>
                  </a:schemeClr>
                </a:solidFill>
                <a:latin typeface="微軟正黑體" panose="020B0604030504040204" pitchFamily="34" charset="-120"/>
                <a:ea typeface="微軟正黑體" panose="020B0604030504040204" pitchFamily="34" charset="-120"/>
              </a:rPr>
              <a:t>輛車），而相鄰車道在每公里零車輛的情況下是空的。</a:t>
            </a:r>
            <a:endParaRPr lang="en-US" altLang="zh-TW" sz="2400" dirty="0">
              <a:solidFill>
                <a:schemeClr val="tx2">
                  <a:lumMod val="75000"/>
                </a:schemeClr>
              </a:solidFill>
              <a:latin typeface="微軟正黑體" panose="020B0604030504040204" pitchFamily="34" charset="-120"/>
              <a:ea typeface="微軟正黑體" panose="020B0604030504040204" pitchFamily="34" charset="-120"/>
            </a:endParaRPr>
          </a:p>
          <a:p>
            <a:pPr marL="342900" indent="-342900" algn="just">
              <a:lnSpc>
                <a:spcPct val="125000"/>
              </a:lnSpc>
              <a:buFont typeface="Arial" panose="020B0604020202020204" pitchFamily="34" charset="0"/>
              <a:buChar char="•"/>
            </a:pPr>
            <a:r>
              <a:rPr lang="zh-TW" altLang="en-US" sz="2400" dirty="0">
                <a:solidFill>
                  <a:schemeClr val="tx2">
                    <a:lumMod val="75000"/>
                  </a:schemeClr>
                </a:solidFill>
                <a:latin typeface="微軟正黑體" panose="020B0604030504040204" pitchFamily="34" charset="-120"/>
                <a:ea typeface="微軟正黑體" panose="020B0604030504040204" pitchFamily="34" charset="-120"/>
              </a:rPr>
              <a:t>參與者的車輛靠近兩輛相鄰車輛之間的間隙中間，以實現變道。</a:t>
            </a:r>
            <a:endParaRPr lang="en-US" altLang="zh-TW" sz="2400" dirty="0">
              <a:solidFill>
                <a:schemeClr val="tx2">
                  <a:lumMod val="75000"/>
                </a:schemeClr>
              </a:solidFill>
              <a:latin typeface="微軟正黑體" panose="020B0604030504040204" pitchFamily="34" charset="-120"/>
              <a:ea typeface="微軟正黑體" panose="020B0604030504040204" pitchFamily="34" charset="-120"/>
            </a:endParaRPr>
          </a:p>
        </p:txBody>
      </p:sp>
      <p:pic>
        <p:nvPicPr>
          <p:cNvPr id="5" name="圖片 4">
            <a:extLst>
              <a:ext uri="{FF2B5EF4-FFF2-40B4-BE49-F238E27FC236}">
                <a16:creationId xmlns:a16="http://schemas.microsoft.com/office/drawing/2014/main" id="{3E7A53DC-D5E2-4AEE-981B-37AE299D797F}"/>
              </a:ext>
            </a:extLst>
          </p:cNvPr>
          <p:cNvPicPr/>
          <p:nvPr/>
        </p:nvPicPr>
        <p:blipFill>
          <a:blip r:embed="rId3"/>
          <a:stretch>
            <a:fillRect/>
          </a:stretch>
        </p:blipFill>
        <p:spPr>
          <a:xfrm>
            <a:off x="4572000" y="0"/>
            <a:ext cx="3888432" cy="1607320"/>
          </a:xfrm>
          <a:prstGeom prst="rect">
            <a:avLst/>
          </a:prstGeom>
        </p:spPr>
      </p:pic>
    </p:spTree>
    <p:extLst>
      <p:ext uri="{BB962C8B-B14F-4D97-AF65-F5344CB8AC3E}">
        <p14:creationId xmlns:p14="http://schemas.microsoft.com/office/powerpoint/2010/main" val="5055532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481053" y="1079832"/>
            <a:ext cx="8229600" cy="48474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zh-TW" altLang="en-US" sz="1700" b="1" dirty="0">
                <a:solidFill>
                  <a:schemeClr val="tx2">
                    <a:lumMod val="50000"/>
                  </a:schemeClr>
                </a:solidFill>
                <a:latin typeface="+mn-lt"/>
              </a:rPr>
              <a:t>交通密度和 </a:t>
            </a:r>
            <a:r>
              <a:rPr lang="en-US" altLang="zh-TW" sz="1700" b="1" dirty="0">
                <a:solidFill>
                  <a:schemeClr val="tx2">
                    <a:lumMod val="50000"/>
                  </a:schemeClr>
                </a:solidFill>
                <a:latin typeface="+mn-lt"/>
              </a:rPr>
              <a:t>TQT</a:t>
            </a:r>
            <a:endParaRPr lang="en-US" sz="1700" b="1" dirty="0">
              <a:solidFill>
                <a:schemeClr val="tx2">
                  <a:lumMod val="50000"/>
                </a:schemeClr>
              </a:solidFill>
              <a:latin typeface="+mn-lt"/>
            </a:endParaRPr>
          </a:p>
        </p:txBody>
      </p:sp>
      <p:sp>
        <p:nvSpPr>
          <p:cNvPr id="14" name="Title 13"/>
          <p:cNvSpPr>
            <a:spLocks noGrp="1"/>
          </p:cNvSpPr>
          <p:nvPr>
            <p:ph type="title"/>
          </p:nvPr>
        </p:nvSpPr>
        <p:spPr>
          <a:xfrm>
            <a:off x="457200" y="455798"/>
            <a:ext cx="8229600" cy="780685"/>
          </a:xfrm>
        </p:spPr>
        <p:txBody>
          <a:bodyPr>
            <a:normAutofit/>
          </a:bodyPr>
          <a:lstStyle/>
          <a:p>
            <a:r>
              <a:rPr lang="en-US" sz="4000" dirty="0">
                <a:solidFill>
                  <a:schemeClr val="accent1">
                    <a:lumMod val="60000"/>
                    <a:lumOff val="40000"/>
                  </a:schemeClr>
                </a:solidFill>
              </a:rPr>
              <a:t>Method</a:t>
            </a:r>
          </a:p>
        </p:txBody>
      </p:sp>
      <p:sp>
        <p:nvSpPr>
          <p:cNvPr id="27" name="TextBox 26"/>
          <p:cNvSpPr txBox="1"/>
          <p:nvPr/>
        </p:nvSpPr>
        <p:spPr>
          <a:xfrm>
            <a:off x="457200" y="1564578"/>
            <a:ext cx="8151012" cy="2807751"/>
          </a:xfrm>
          <a:prstGeom prst="rect">
            <a:avLst/>
          </a:prstGeom>
          <a:noFill/>
        </p:spPr>
        <p:txBody>
          <a:bodyPr wrap="square" rIns="144000" bIns="36000" numCol="1" spcCol="360000" rtlCol="0">
            <a:spAutoFit/>
          </a:bodyPr>
          <a:lstStyle/>
          <a:p>
            <a:pPr marL="342900" indent="-342900" algn="just">
              <a:lnSpc>
                <a:spcPct val="125000"/>
              </a:lnSpc>
              <a:buFont typeface="Arial" panose="020B0604020202020204" pitchFamily="34" charset="0"/>
              <a:buChar char="•"/>
            </a:pPr>
            <a:r>
              <a:rPr lang="en-US" altLang="zh-TW" sz="2400" dirty="0">
                <a:solidFill>
                  <a:schemeClr val="tx2">
                    <a:lumMod val="75000"/>
                  </a:schemeClr>
                </a:solidFill>
                <a:latin typeface="微軟正黑體" panose="020B0604030504040204" pitchFamily="34" charset="-120"/>
                <a:ea typeface="微軟正黑體" panose="020B0604030504040204" pitchFamily="34" charset="-120"/>
              </a:rPr>
              <a:t>TQT</a:t>
            </a:r>
            <a:r>
              <a:rPr lang="zh-TW" altLang="en-US" sz="2400" dirty="0">
                <a:solidFill>
                  <a:schemeClr val="tx2">
                    <a:lumMod val="75000"/>
                  </a:schemeClr>
                </a:solidFill>
                <a:latin typeface="微軟正黑體" panose="020B0604030504040204" pitchFamily="34" charset="-120"/>
                <a:ea typeface="微軟正黑體" panose="020B0604030504040204" pitchFamily="34" charset="-120"/>
              </a:rPr>
              <a:t>任務：通過詢問實驗者的問題來</a:t>
            </a:r>
            <a:r>
              <a:rPr lang="zh-TW" altLang="en-US" sz="2400" dirty="0">
                <a:solidFill>
                  <a:schemeClr val="accent1"/>
                </a:solidFill>
                <a:latin typeface="微軟正黑體" panose="020B0604030504040204" pitchFamily="34" charset="-120"/>
                <a:ea typeface="微軟正黑體" panose="020B0604030504040204" pitchFamily="34" charset="-120"/>
              </a:rPr>
              <a:t>猜測動物</a:t>
            </a:r>
            <a:r>
              <a:rPr lang="zh-TW" altLang="en-US" sz="2400" dirty="0">
                <a:solidFill>
                  <a:schemeClr val="tx2">
                    <a:lumMod val="75000"/>
                  </a:schemeClr>
                </a:solidFill>
                <a:latin typeface="微軟正黑體" panose="020B0604030504040204" pitchFamily="34" charset="-120"/>
                <a:ea typeface="微軟正黑體" panose="020B0604030504040204" pitchFamily="34" charset="-120"/>
              </a:rPr>
              <a:t>，這些問題的回答只有是或否。一旦正確猜出了一隻動物，</a:t>
            </a:r>
            <a:r>
              <a:rPr lang="en-US" altLang="zh-TW" sz="2400" dirty="0">
                <a:solidFill>
                  <a:schemeClr val="tx2">
                    <a:lumMod val="75000"/>
                  </a:schemeClr>
                </a:solidFill>
                <a:latin typeface="微軟正黑體" panose="020B0604030504040204" pitchFamily="34" charset="-120"/>
                <a:ea typeface="微軟正黑體" panose="020B0604030504040204" pitchFamily="34" charset="-120"/>
              </a:rPr>
              <a:t>TQT </a:t>
            </a:r>
            <a:r>
              <a:rPr lang="zh-TW" altLang="en-US" sz="2400" dirty="0">
                <a:solidFill>
                  <a:schemeClr val="tx2">
                    <a:lumMod val="75000"/>
                  </a:schemeClr>
                </a:solidFill>
                <a:latin typeface="微軟正黑體" panose="020B0604030504040204" pitchFamily="34" charset="-120"/>
                <a:ea typeface="微軟正黑體" panose="020B0604030504040204" pitchFamily="34" charset="-120"/>
              </a:rPr>
              <a:t>就會繼續對另一隻動物進行。</a:t>
            </a:r>
            <a:endParaRPr lang="en-US" altLang="zh-TW" sz="2400" dirty="0">
              <a:solidFill>
                <a:schemeClr val="tx2">
                  <a:lumMod val="75000"/>
                </a:schemeClr>
              </a:solidFill>
              <a:latin typeface="微軟正黑體" panose="020B0604030504040204" pitchFamily="34" charset="-120"/>
              <a:ea typeface="微軟正黑體" panose="020B0604030504040204" pitchFamily="34" charset="-120"/>
            </a:endParaRPr>
          </a:p>
          <a:p>
            <a:pPr marL="342900" indent="-342900" algn="just">
              <a:lnSpc>
                <a:spcPct val="125000"/>
              </a:lnSpc>
              <a:buFont typeface="Arial" panose="020B0604020202020204" pitchFamily="34" charset="0"/>
              <a:buChar char="•"/>
            </a:pPr>
            <a:r>
              <a:rPr lang="zh-TW" altLang="en-US" sz="2400" dirty="0">
                <a:solidFill>
                  <a:schemeClr val="tx2">
                    <a:lumMod val="75000"/>
                  </a:schemeClr>
                </a:solidFill>
                <a:latin typeface="微軟正黑體" panose="020B0604030504040204" pitchFamily="34" charset="-120"/>
                <a:ea typeface="微軟正黑體" panose="020B0604030504040204" pitchFamily="34" charset="-120"/>
              </a:rPr>
              <a:t>此認知任務在參與者和實驗者之間採用免口頭回答，不需要任何額外的（手動）驅動程序輸入。它在自動駕駛期間不斷出現。</a:t>
            </a:r>
            <a:endParaRPr lang="en-US" altLang="zh-TW" sz="2400" dirty="0">
              <a:solidFill>
                <a:schemeClr val="tx2">
                  <a:lumMod val="75000"/>
                </a:schemeClr>
              </a:solidFill>
              <a:latin typeface="微軟正黑體" panose="020B0604030504040204" pitchFamily="34" charset="-120"/>
              <a:ea typeface="微軟正黑體" panose="020B0604030504040204" pitchFamily="34" charset="-120"/>
            </a:endParaRPr>
          </a:p>
        </p:txBody>
      </p:sp>
      <p:pic>
        <p:nvPicPr>
          <p:cNvPr id="1026" name="Picture 2" descr="腦筋急轉彎: 猜猜10個搞怪旅遊謎語(雙語)-國際在線國廣教育">
            <a:extLst>
              <a:ext uri="{FF2B5EF4-FFF2-40B4-BE49-F238E27FC236}">
                <a16:creationId xmlns:a16="http://schemas.microsoft.com/office/drawing/2014/main" id="{CA1C33B7-E782-4FEE-AF89-2FB051BFB8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9360" y="4077072"/>
            <a:ext cx="2700300" cy="18002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免費梅花鹿動物剪影簡潔矢量PNG &amp;amp; AI圖案下載_素材編號828904632 - Lovepik">
            <a:extLst>
              <a:ext uri="{FF2B5EF4-FFF2-40B4-BE49-F238E27FC236}">
                <a16:creationId xmlns:a16="http://schemas.microsoft.com/office/drawing/2014/main" id="{7A704B3A-1699-4C27-925A-14D0B7D1C62B}"/>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4716016" y="4495716"/>
            <a:ext cx="2564904" cy="2564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05526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481053" y="1079832"/>
            <a:ext cx="8229600" cy="48474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zh-TW" altLang="en-US" sz="1700" b="1" dirty="0">
                <a:solidFill>
                  <a:schemeClr val="tx2">
                    <a:lumMod val="50000"/>
                  </a:schemeClr>
                </a:solidFill>
                <a:latin typeface="+mn-lt"/>
              </a:rPr>
              <a:t>劇本</a:t>
            </a:r>
            <a:endParaRPr lang="en-US" sz="1700" b="1" dirty="0">
              <a:solidFill>
                <a:schemeClr val="tx2">
                  <a:lumMod val="50000"/>
                </a:schemeClr>
              </a:solidFill>
              <a:latin typeface="+mn-lt"/>
            </a:endParaRPr>
          </a:p>
        </p:txBody>
      </p:sp>
      <p:sp>
        <p:nvSpPr>
          <p:cNvPr id="14" name="Title 13"/>
          <p:cNvSpPr>
            <a:spLocks noGrp="1"/>
          </p:cNvSpPr>
          <p:nvPr>
            <p:ph type="title"/>
          </p:nvPr>
        </p:nvSpPr>
        <p:spPr>
          <a:xfrm>
            <a:off x="457200" y="455798"/>
            <a:ext cx="8229600" cy="780685"/>
          </a:xfrm>
        </p:spPr>
        <p:txBody>
          <a:bodyPr>
            <a:normAutofit/>
          </a:bodyPr>
          <a:lstStyle/>
          <a:p>
            <a:r>
              <a:rPr lang="en-US" sz="4000" dirty="0">
                <a:solidFill>
                  <a:schemeClr val="accent1">
                    <a:lumMod val="60000"/>
                    <a:lumOff val="40000"/>
                  </a:schemeClr>
                </a:solidFill>
              </a:rPr>
              <a:t>Method</a:t>
            </a:r>
          </a:p>
        </p:txBody>
      </p:sp>
      <p:sp>
        <p:nvSpPr>
          <p:cNvPr id="27" name="TextBox 26"/>
          <p:cNvSpPr txBox="1"/>
          <p:nvPr/>
        </p:nvSpPr>
        <p:spPr>
          <a:xfrm>
            <a:off x="457200" y="1564578"/>
            <a:ext cx="8151012" cy="5116075"/>
          </a:xfrm>
          <a:prstGeom prst="rect">
            <a:avLst/>
          </a:prstGeom>
          <a:noFill/>
        </p:spPr>
        <p:txBody>
          <a:bodyPr wrap="square" rIns="144000" bIns="36000" numCol="1" spcCol="360000" rtlCol="0">
            <a:spAutoFit/>
          </a:bodyPr>
          <a:lstStyle/>
          <a:p>
            <a:pPr marL="342900" indent="-342900" algn="just">
              <a:lnSpc>
                <a:spcPct val="125000"/>
              </a:lnSpc>
              <a:buFont typeface="Arial" panose="020B0604020202020204" pitchFamily="34" charset="0"/>
              <a:buChar char="•"/>
            </a:pPr>
            <a:r>
              <a:rPr lang="zh-TW" altLang="en-US" sz="2400" dirty="0">
                <a:solidFill>
                  <a:schemeClr val="tx2">
                    <a:lumMod val="75000"/>
                  </a:schemeClr>
                </a:solidFill>
                <a:latin typeface="微軟正黑體" panose="020B0604030504040204" pitchFamily="34" charset="-120"/>
                <a:ea typeface="微軟正黑體" panose="020B0604030504040204" pitchFamily="34" charset="-120"/>
              </a:rPr>
              <a:t>參與者在</a:t>
            </a:r>
            <a:r>
              <a:rPr lang="zh-TW" altLang="en-US" sz="2400" dirty="0">
                <a:solidFill>
                  <a:schemeClr val="accent1"/>
                </a:solidFill>
                <a:latin typeface="微軟正黑體" panose="020B0604030504040204" pitchFamily="34" charset="-120"/>
                <a:ea typeface="微軟正黑體" panose="020B0604030504040204" pitchFamily="34" charset="-120"/>
              </a:rPr>
              <a:t>三車道</a:t>
            </a:r>
            <a:r>
              <a:rPr lang="zh-TW" altLang="en-US" sz="2400" dirty="0">
                <a:solidFill>
                  <a:schemeClr val="tx2">
                    <a:lumMod val="75000"/>
                  </a:schemeClr>
                </a:solidFill>
                <a:latin typeface="微軟正黑體" panose="020B0604030504040204" pitchFamily="34" charset="-120"/>
                <a:ea typeface="微軟正黑體" panose="020B0604030504040204" pitchFamily="34" charset="-120"/>
              </a:rPr>
              <a:t>高速公路以自動駕駛，執行不同密度</a:t>
            </a:r>
            <a:r>
              <a:rPr lang="en-US" altLang="zh-TW" sz="2400" dirty="0">
                <a:solidFill>
                  <a:schemeClr val="tx2">
                    <a:lumMod val="75000"/>
                  </a:schemeClr>
                </a:solidFill>
                <a:latin typeface="微軟正黑體" panose="020B0604030504040204" pitchFamily="34" charset="-120"/>
                <a:ea typeface="微軟正黑體" panose="020B0604030504040204" pitchFamily="34" charset="-120"/>
              </a:rPr>
              <a:t>(</a:t>
            </a:r>
            <a:r>
              <a:rPr lang="zh-TW" altLang="en-US" sz="2400" dirty="0">
                <a:solidFill>
                  <a:schemeClr val="tx2">
                    <a:lumMod val="75000"/>
                  </a:schemeClr>
                </a:solidFill>
                <a:latin typeface="微軟正黑體" panose="020B0604030504040204" pitchFamily="34" charset="-120"/>
                <a:ea typeface="微軟正黑體" panose="020B0604030504040204" pitchFamily="34" charset="-120"/>
              </a:rPr>
              <a:t>每公里 </a:t>
            </a:r>
            <a:r>
              <a:rPr lang="en-US" altLang="zh-TW" sz="2400" dirty="0">
                <a:solidFill>
                  <a:schemeClr val="tx2">
                    <a:lumMod val="75000"/>
                  </a:schemeClr>
                </a:solidFill>
                <a:latin typeface="微軟正黑體" panose="020B0604030504040204" pitchFamily="34" charset="-120"/>
                <a:ea typeface="微軟正黑體" panose="020B0604030504040204" pitchFamily="34" charset="-120"/>
              </a:rPr>
              <a:t>0</a:t>
            </a:r>
            <a:r>
              <a:rPr lang="zh-TW" altLang="en-US" sz="2400" dirty="0">
                <a:solidFill>
                  <a:schemeClr val="tx2">
                    <a:lumMod val="75000"/>
                  </a:schemeClr>
                </a:solidFill>
                <a:latin typeface="微軟正黑體" panose="020B0604030504040204" pitchFamily="34" charset="-120"/>
                <a:ea typeface="微軟正黑體" panose="020B0604030504040204" pitchFamily="34" charset="-120"/>
              </a:rPr>
              <a:t>、</a:t>
            </a:r>
            <a:r>
              <a:rPr lang="en-US" altLang="zh-TW" sz="2400" dirty="0">
                <a:solidFill>
                  <a:schemeClr val="tx2">
                    <a:lumMod val="75000"/>
                  </a:schemeClr>
                </a:solidFill>
                <a:latin typeface="微軟正黑體" panose="020B0604030504040204" pitchFamily="34" charset="-120"/>
                <a:ea typeface="微軟正黑體" panose="020B0604030504040204" pitchFamily="34" charset="-120"/>
              </a:rPr>
              <a:t>10 </a:t>
            </a:r>
            <a:r>
              <a:rPr lang="zh-TW" altLang="en-US" sz="2400" dirty="0">
                <a:solidFill>
                  <a:schemeClr val="tx2">
                    <a:lumMod val="75000"/>
                  </a:schemeClr>
                </a:solidFill>
                <a:latin typeface="微軟正黑體" panose="020B0604030504040204" pitchFamily="34" charset="-120"/>
                <a:ea typeface="微軟正黑體" panose="020B0604030504040204" pitchFamily="34" charset="-120"/>
              </a:rPr>
              <a:t>和 </a:t>
            </a:r>
            <a:r>
              <a:rPr lang="en-US" altLang="zh-TW" sz="2400" dirty="0">
                <a:solidFill>
                  <a:schemeClr val="tx2">
                    <a:lumMod val="75000"/>
                  </a:schemeClr>
                </a:solidFill>
                <a:latin typeface="微軟正黑體" panose="020B0604030504040204" pitchFamily="34" charset="-120"/>
                <a:ea typeface="微軟正黑體" panose="020B0604030504040204" pitchFamily="34" charset="-120"/>
              </a:rPr>
              <a:t>20 </a:t>
            </a:r>
            <a:r>
              <a:rPr lang="zh-TW" altLang="en-US" sz="2400" dirty="0">
                <a:solidFill>
                  <a:schemeClr val="tx2">
                    <a:lumMod val="75000"/>
                  </a:schemeClr>
                </a:solidFill>
                <a:latin typeface="微軟正黑體" panose="020B0604030504040204" pitchFamily="34" charset="-120"/>
                <a:ea typeface="微軟正黑體" panose="020B0604030504040204" pitchFamily="34" charset="-120"/>
              </a:rPr>
              <a:t>輛車</a:t>
            </a:r>
            <a:r>
              <a:rPr lang="en-US" altLang="zh-TW" sz="2400" dirty="0">
                <a:solidFill>
                  <a:schemeClr val="tx2">
                    <a:lumMod val="75000"/>
                  </a:schemeClr>
                </a:solidFill>
                <a:latin typeface="微軟正黑體" panose="020B0604030504040204" pitchFamily="34" charset="-120"/>
                <a:ea typeface="微軟正黑體" panose="020B0604030504040204" pitchFamily="34" charset="-120"/>
              </a:rPr>
              <a:t>)</a:t>
            </a:r>
            <a:r>
              <a:rPr lang="zh-TW" altLang="en-US" sz="2400" dirty="0">
                <a:solidFill>
                  <a:schemeClr val="tx2">
                    <a:lumMod val="75000"/>
                  </a:schemeClr>
                </a:solidFill>
                <a:latin typeface="微軟正黑體" panose="020B0604030504040204" pitchFamily="34" charset="-120"/>
                <a:ea typeface="微軟正黑體" panose="020B0604030504040204" pitchFamily="34" charset="-120"/>
              </a:rPr>
              <a:t> 執行了三次接管，持續</a:t>
            </a:r>
            <a:r>
              <a:rPr lang="en-US" altLang="zh-TW" sz="2400" dirty="0">
                <a:solidFill>
                  <a:schemeClr val="tx2">
                    <a:lumMod val="75000"/>
                  </a:schemeClr>
                </a:solidFill>
                <a:latin typeface="微軟正黑體" panose="020B0604030504040204" pitchFamily="34" charset="-120"/>
                <a:ea typeface="微軟正黑體" panose="020B0604030504040204" pitchFamily="34" charset="-120"/>
              </a:rPr>
              <a:t>20 </a:t>
            </a:r>
            <a:r>
              <a:rPr lang="zh-TW" altLang="en-US" sz="2400" dirty="0">
                <a:solidFill>
                  <a:schemeClr val="tx2">
                    <a:lumMod val="75000"/>
                  </a:schemeClr>
                </a:solidFill>
                <a:latin typeface="微軟正黑體" panose="020B0604030504040204" pitchFamily="34" charset="-120"/>
                <a:ea typeface="微軟正黑體" panose="020B0604030504040204" pitchFamily="34" charset="-120"/>
              </a:rPr>
              <a:t>分鐘。</a:t>
            </a:r>
            <a:endParaRPr lang="en-US" altLang="zh-TW" sz="2400" dirty="0">
              <a:solidFill>
                <a:schemeClr val="tx2">
                  <a:lumMod val="75000"/>
                </a:schemeClr>
              </a:solidFill>
              <a:latin typeface="微軟正黑體" panose="020B0604030504040204" pitchFamily="34" charset="-120"/>
              <a:ea typeface="微軟正黑體" panose="020B0604030504040204" pitchFamily="34" charset="-120"/>
            </a:endParaRPr>
          </a:p>
          <a:p>
            <a:pPr marL="342900" indent="-342900" algn="just">
              <a:lnSpc>
                <a:spcPct val="125000"/>
              </a:lnSpc>
              <a:buFont typeface="Arial" panose="020B0604020202020204" pitchFamily="34" charset="0"/>
              <a:buChar char="•"/>
            </a:pPr>
            <a:r>
              <a:rPr lang="en-US" altLang="zh-TW" sz="2400" dirty="0">
                <a:solidFill>
                  <a:schemeClr val="tx2">
                    <a:lumMod val="75000"/>
                  </a:schemeClr>
                </a:solidFill>
                <a:latin typeface="微軟正黑體" panose="020B0604030504040204" pitchFamily="34" charset="-120"/>
                <a:ea typeface="微軟正黑體" panose="020B0604030504040204" pitchFamily="34" charset="-120"/>
              </a:rPr>
              <a:t>TOR</a:t>
            </a:r>
            <a:r>
              <a:rPr lang="zh-TW" altLang="en-US" sz="2400" dirty="0">
                <a:solidFill>
                  <a:schemeClr val="tx2">
                    <a:lumMod val="75000"/>
                  </a:schemeClr>
                </a:solidFill>
                <a:latin typeface="微軟正黑體" panose="020B0604030504040204" pitchFamily="34" charset="-120"/>
                <a:ea typeface="微軟正黑體" panose="020B0604030504040204" pitchFamily="34" charset="-120"/>
              </a:rPr>
              <a:t>約每 </a:t>
            </a:r>
            <a:r>
              <a:rPr lang="en-US" altLang="zh-TW" sz="2400" dirty="0">
                <a:solidFill>
                  <a:schemeClr val="tx2">
                    <a:lumMod val="75000"/>
                  </a:schemeClr>
                </a:solidFill>
                <a:latin typeface="微軟正黑體" panose="020B0604030504040204" pitchFamily="34" charset="-120"/>
                <a:ea typeface="微軟正黑體" panose="020B0604030504040204" pitchFamily="34" charset="-120"/>
              </a:rPr>
              <a:t>6 </a:t>
            </a:r>
            <a:r>
              <a:rPr lang="zh-TW" altLang="en-US" sz="2400" dirty="0">
                <a:solidFill>
                  <a:schemeClr val="tx2">
                    <a:lumMod val="75000"/>
                  </a:schemeClr>
                </a:solidFill>
                <a:latin typeface="微軟正黑體" panose="020B0604030504040204" pitchFamily="34" charset="-120"/>
                <a:ea typeface="微軟正黑體" panose="020B0604030504040204" pitchFamily="34" charset="-120"/>
              </a:rPr>
              <a:t>分鐘發生一次。參與者（左、中、右）的行駛車道各不相同，以減少預期的影響並考慮不同車道的接管行為。</a:t>
            </a:r>
            <a:endParaRPr lang="en-US" altLang="zh-TW" sz="2400" dirty="0">
              <a:solidFill>
                <a:schemeClr val="tx2">
                  <a:lumMod val="75000"/>
                </a:schemeClr>
              </a:solidFill>
              <a:latin typeface="微軟正黑體" panose="020B0604030504040204" pitchFamily="34" charset="-120"/>
              <a:ea typeface="微軟正黑體" panose="020B0604030504040204" pitchFamily="34" charset="-120"/>
            </a:endParaRPr>
          </a:p>
          <a:p>
            <a:pPr marL="342900" indent="-342900" algn="just">
              <a:lnSpc>
                <a:spcPct val="125000"/>
              </a:lnSpc>
              <a:buFont typeface="Arial" panose="020B0604020202020204" pitchFamily="34" charset="0"/>
              <a:buChar char="•"/>
            </a:pPr>
            <a:r>
              <a:rPr lang="zh-TW" altLang="en-US" sz="2400" dirty="0">
                <a:solidFill>
                  <a:schemeClr val="tx2">
                    <a:lumMod val="75000"/>
                  </a:schemeClr>
                </a:solidFill>
                <a:latin typeface="微軟正黑體" panose="020B0604030504040204" pitchFamily="34" charset="-120"/>
                <a:ea typeface="微軟正黑體" panose="020B0604030504040204" pitchFamily="34" charset="-120"/>
              </a:rPr>
              <a:t>造成 </a:t>
            </a:r>
            <a:r>
              <a:rPr lang="en-US" altLang="zh-TW" sz="2400" dirty="0">
                <a:solidFill>
                  <a:schemeClr val="tx2">
                    <a:lumMod val="75000"/>
                  </a:schemeClr>
                </a:solidFill>
                <a:latin typeface="微軟正黑體" panose="020B0604030504040204" pitchFamily="34" charset="-120"/>
                <a:ea typeface="微軟正黑體" panose="020B0604030504040204" pitchFamily="34" charset="-120"/>
              </a:rPr>
              <a:t>TOR </a:t>
            </a:r>
            <a:r>
              <a:rPr lang="zh-TW" altLang="en-US" sz="2400" dirty="0">
                <a:solidFill>
                  <a:schemeClr val="tx2">
                    <a:lumMod val="75000"/>
                  </a:schemeClr>
                </a:solidFill>
                <a:latin typeface="微軟正黑體" panose="020B0604030504040204" pitchFamily="34" charset="-120"/>
                <a:ea typeface="微軟正黑體" panose="020B0604030504040204" pitchFamily="34" charset="-120"/>
              </a:rPr>
              <a:t>的原因是當前車道上的一</a:t>
            </a:r>
            <a:r>
              <a:rPr lang="zh-TW" altLang="en-US" sz="2400" b="1" dirty="0">
                <a:solidFill>
                  <a:schemeClr val="accent1"/>
                </a:solidFill>
                <a:latin typeface="微軟正黑體" panose="020B0604030504040204" pitchFamily="34" charset="-120"/>
                <a:ea typeface="微軟正黑體" panose="020B0604030504040204" pitchFamily="34" charset="-120"/>
              </a:rPr>
              <a:t>輛車停了下來</a:t>
            </a:r>
            <a:r>
              <a:rPr lang="zh-TW" altLang="en-US" sz="2400" dirty="0">
                <a:solidFill>
                  <a:schemeClr val="tx2">
                    <a:lumMod val="75000"/>
                  </a:schemeClr>
                </a:solidFill>
                <a:latin typeface="微軟正黑體" panose="020B0604030504040204" pitchFamily="34" charset="-120"/>
                <a:ea typeface="微軟正黑體" panose="020B0604030504040204" pitchFamily="34" charset="-120"/>
              </a:rPr>
              <a:t>。</a:t>
            </a:r>
            <a:r>
              <a:rPr lang="en-US" altLang="zh-TW" sz="2400" dirty="0">
                <a:solidFill>
                  <a:schemeClr val="tx2">
                    <a:lumMod val="75000"/>
                  </a:schemeClr>
                </a:solidFill>
                <a:latin typeface="微軟正黑體" panose="020B0604030504040204" pitchFamily="34" charset="-120"/>
                <a:ea typeface="微軟正黑體" panose="020B0604030504040204" pitchFamily="34" charset="-120"/>
              </a:rPr>
              <a:t>TOR </a:t>
            </a:r>
            <a:r>
              <a:rPr lang="zh-TW" altLang="en-US" sz="2400" dirty="0">
                <a:solidFill>
                  <a:schemeClr val="tx2">
                    <a:lumMod val="75000"/>
                  </a:schemeClr>
                </a:solidFill>
                <a:latin typeface="微軟正黑體" panose="020B0604030504040204" pitchFamily="34" charset="-120"/>
                <a:ea typeface="微軟正黑體" panose="020B0604030504040204" pitchFamily="34" charset="-120"/>
              </a:rPr>
              <a:t>本身由 </a:t>
            </a:r>
            <a:r>
              <a:rPr lang="en-US" altLang="zh-TW" sz="2400" dirty="0">
                <a:solidFill>
                  <a:schemeClr val="accent1"/>
                </a:solidFill>
                <a:latin typeface="微軟正黑體" panose="020B0604030504040204" pitchFamily="34" charset="-120"/>
                <a:ea typeface="微軟正黑體" panose="020B0604030504040204" pitchFamily="34" charset="-120"/>
              </a:rPr>
              <a:t>75 dB </a:t>
            </a:r>
            <a:r>
              <a:rPr lang="zh-TW" altLang="en-US" sz="2400" dirty="0">
                <a:solidFill>
                  <a:schemeClr val="accent1"/>
                </a:solidFill>
                <a:latin typeface="微軟正黑體" panose="020B0604030504040204" pitchFamily="34" charset="-120"/>
                <a:ea typeface="微軟正黑體" panose="020B0604030504040204" pitchFamily="34" charset="-120"/>
              </a:rPr>
              <a:t>和大約 </a:t>
            </a:r>
            <a:r>
              <a:rPr lang="en-US" altLang="zh-TW" sz="2400" dirty="0">
                <a:solidFill>
                  <a:schemeClr val="accent1"/>
                </a:solidFill>
                <a:latin typeface="微軟正黑體" panose="020B0604030504040204" pitchFamily="34" charset="-120"/>
                <a:ea typeface="微軟正黑體" panose="020B0604030504040204" pitchFamily="34" charset="-120"/>
              </a:rPr>
              <a:t>2800 Hz </a:t>
            </a:r>
            <a:r>
              <a:rPr lang="zh-TW" altLang="en-US" sz="2400" dirty="0">
                <a:solidFill>
                  <a:schemeClr val="accent1"/>
                </a:solidFill>
                <a:latin typeface="微軟正黑體" panose="020B0604030504040204" pitchFamily="34" charset="-120"/>
                <a:ea typeface="微軟正黑體" panose="020B0604030504040204" pitchFamily="34" charset="-120"/>
              </a:rPr>
              <a:t>的雙嗶聲組成</a:t>
            </a:r>
            <a:r>
              <a:rPr lang="zh-TW" altLang="en-US" sz="2400" dirty="0">
                <a:solidFill>
                  <a:schemeClr val="tx2">
                    <a:lumMod val="75000"/>
                  </a:schemeClr>
                </a:solidFill>
                <a:latin typeface="微軟正黑體" panose="020B0604030504040204" pitchFamily="34" charset="-120"/>
                <a:ea typeface="微軟正黑體" panose="020B0604030504040204" pitchFamily="34" charset="-120"/>
              </a:rPr>
              <a:t>。在 </a:t>
            </a:r>
            <a:r>
              <a:rPr lang="en-US" altLang="zh-TW" sz="2400" dirty="0">
                <a:solidFill>
                  <a:schemeClr val="tx2">
                    <a:lumMod val="75000"/>
                  </a:schemeClr>
                </a:solidFill>
                <a:latin typeface="微軟正黑體" panose="020B0604030504040204" pitchFamily="34" charset="-120"/>
                <a:ea typeface="微軟正黑體" panose="020B0604030504040204" pitchFamily="34" charset="-120"/>
              </a:rPr>
              <a:t>TOR </a:t>
            </a:r>
            <a:r>
              <a:rPr lang="zh-TW" altLang="en-US" sz="2400" dirty="0">
                <a:solidFill>
                  <a:schemeClr val="tx2">
                    <a:lumMod val="75000"/>
                  </a:schemeClr>
                </a:solidFill>
                <a:latin typeface="微軟正黑體" panose="020B0604030504040204" pitchFamily="34" charset="-120"/>
                <a:ea typeface="微軟正黑體" panose="020B0604030504040204" pitchFamily="34" charset="-120"/>
              </a:rPr>
              <a:t>之後，自動化被停止，導致輕微減速。所有 </a:t>
            </a:r>
            <a:r>
              <a:rPr lang="en-US" altLang="zh-TW" sz="2400" dirty="0">
                <a:solidFill>
                  <a:schemeClr val="tx2">
                    <a:lumMod val="75000"/>
                  </a:schemeClr>
                </a:solidFill>
                <a:latin typeface="微軟正黑體" panose="020B0604030504040204" pitchFamily="34" charset="-120"/>
                <a:ea typeface="微軟正黑體" panose="020B0604030504040204" pitchFamily="34" charset="-120"/>
              </a:rPr>
              <a:t>TOR </a:t>
            </a:r>
            <a:r>
              <a:rPr lang="zh-TW" altLang="en-US" sz="2400" dirty="0">
                <a:solidFill>
                  <a:schemeClr val="tx2">
                    <a:lumMod val="75000"/>
                  </a:schemeClr>
                </a:solidFill>
                <a:latin typeface="微軟正黑體" panose="020B0604030504040204" pitchFamily="34" charset="-120"/>
                <a:ea typeface="微軟正黑體" panose="020B0604030504040204" pitchFamily="34" charset="-120"/>
              </a:rPr>
              <a:t>都應用於不需要立即轉向的直路段。</a:t>
            </a:r>
            <a:endParaRPr lang="en-US" altLang="zh-TW" sz="2400" dirty="0">
              <a:solidFill>
                <a:schemeClr val="tx2">
                  <a:lumMod val="75000"/>
                </a:schemeClr>
              </a:solidFill>
              <a:latin typeface="微軟正黑體" panose="020B0604030504040204" pitchFamily="34" charset="-120"/>
              <a:ea typeface="微軟正黑體" panose="020B0604030504040204" pitchFamily="34" charset="-120"/>
            </a:endParaRPr>
          </a:p>
          <a:p>
            <a:pPr marL="342900" indent="-342900" algn="just">
              <a:lnSpc>
                <a:spcPct val="125000"/>
              </a:lnSpc>
              <a:buFont typeface="Arial" panose="020B0604020202020204" pitchFamily="34" charset="0"/>
              <a:buChar char="•"/>
            </a:pPr>
            <a:r>
              <a:rPr lang="zh-TW" altLang="en-US" sz="2400" dirty="0">
                <a:solidFill>
                  <a:schemeClr val="tx2">
                    <a:lumMod val="75000"/>
                  </a:schemeClr>
                </a:solidFill>
                <a:latin typeface="微軟正黑體" panose="020B0604030504040204" pitchFamily="34" charset="-120"/>
                <a:ea typeface="微軟正黑體" panose="020B0604030504040204" pitchFamily="34" charset="-120"/>
              </a:rPr>
              <a:t>在所有情況下，自動化速度為 </a:t>
            </a:r>
            <a:r>
              <a:rPr lang="en-US" altLang="zh-TW" sz="2400" dirty="0">
                <a:solidFill>
                  <a:schemeClr val="tx2">
                    <a:lumMod val="75000"/>
                  </a:schemeClr>
                </a:solidFill>
                <a:latin typeface="微軟正黑體" panose="020B0604030504040204" pitchFamily="34" charset="-120"/>
                <a:ea typeface="微軟正黑體" panose="020B0604030504040204" pitchFamily="34" charset="-120"/>
              </a:rPr>
              <a:t>120 </a:t>
            </a:r>
            <a:r>
              <a:rPr lang="zh-TW" altLang="en-US" sz="2400" dirty="0">
                <a:solidFill>
                  <a:schemeClr val="tx2">
                    <a:lumMod val="75000"/>
                  </a:schemeClr>
                </a:solidFill>
                <a:latin typeface="微軟正黑體" panose="020B0604030504040204" pitchFamily="34" charset="-120"/>
                <a:ea typeface="微軟正黑體" panose="020B0604030504040204" pitchFamily="34" charset="-120"/>
              </a:rPr>
              <a:t>公里</a:t>
            </a:r>
            <a:r>
              <a:rPr lang="en-US" altLang="zh-TW" sz="2400" dirty="0">
                <a:solidFill>
                  <a:schemeClr val="tx2">
                    <a:lumMod val="75000"/>
                  </a:schemeClr>
                </a:solidFill>
                <a:latin typeface="微軟正黑體" panose="020B0604030504040204" pitchFamily="34" charset="-120"/>
                <a:ea typeface="微軟正黑體" panose="020B0604030504040204" pitchFamily="34" charset="-120"/>
              </a:rPr>
              <a:t>/</a:t>
            </a:r>
            <a:r>
              <a:rPr lang="zh-TW" altLang="en-US" sz="2400" dirty="0">
                <a:solidFill>
                  <a:schemeClr val="tx2">
                    <a:lumMod val="75000"/>
                  </a:schemeClr>
                </a:solidFill>
                <a:latin typeface="微軟正黑體" panose="020B0604030504040204" pitchFamily="34" charset="-120"/>
                <a:ea typeface="微軟正黑體" panose="020B0604030504040204" pitchFamily="34" charset="-120"/>
              </a:rPr>
              <a:t>小時，最初給駕駛員 </a:t>
            </a:r>
            <a:r>
              <a:rPr lang="en-US" altLang="zh-TW" sz="2400" dirty="0">
                <a:solidFill>
                  <a:schemeClr val="tx2">
                    <a:lumMod val="75000"/>
                  </a:schemeClr>
                </a:solidFill>
                <a:latin typeface="微軟正黑體" panose="020B0604030504040204" pitchFamily="34" charset="-120"/>
                <a:ea typeface="微軟正黑體" panose="020B0604030504040204" pitchFamily="34" charset="-120"/>
              </a:rPr>
              <a:t>7 </a:t>
            </a:r>
            <a:r>
              <a:rPr lang="zh-TW" altLang="en-US" sz="2400" dirty="0">
                <a:solidFill>
                  <a:schemeClr val="tx2">
                    <a:lumMod val="75000"/>
                  </a:schemeClr>
                </a:solidFill>
                <a:latin typeface="微軟正黑體" panose="020B0604030504040204" pitchFamily="34" charset="-120"/>
                <a:ea typeface="微軟正黑體" panose="020B0604030504040204" pitchFamily="34" charset="-120"/>
              </a:rPr>
              <a:t>秒的時間來響應 </a:t>
            </a:r>
            <a:r>
              <a:rPr lang="en-US" altLang="zh-TW" sz="2400" dirty="0">
                <a:solidFill>
                  <a:schemeClr val="tx2">
                    <a:lumMod val="75000"/>
                  </a:schemeClr>
                </a:solidFill>
                <a:latin typeface="微軟正黑體" panose="020B0604030504040204" pitchFamily="34" charset="-120"/>
                <a:ea typeface="微軟正黑體" panose="020B0604030504040204" pitchFamily="34" charset="-120"/>
              </a:rPr>
              <a:t>TOR</a:t>
            </a:r>
            <a:r>
              <a:rPr lang="zh-TW" altLang="en-US" sz="2400" dirty="0">
                <a:solidFill>
                  <a:schemeClr val="tx2">
                    <a:lumMod val="75000"/>
                  </a:schemeClr>
                </a:solidFill>
                <a:latin typeface="微軟正黑體" panose="020B0604030504040204" pitchFamily="34" charset="-120"/>
                <a:ea typeface="微軟正黑體" panose="020B0604030504040204" pitchFamily="34" charset="-120"/>
              </a:rPr>
              <a:t>。</a:t>
            </a:r>
            <a:endParaRPr lang="en-US" altLang="zh-TW" sz="2400" dirty="0">
              <a:solidFill>
                <a:schemeClr val="tx2">
                  <a:lumMod val="75000"/>
                </a:schemeClr>
              </a:solidFill>
              <a:latin typeface="微軟正黑體" panose="020B0604030504040204" pitchFamily="34" charset="-120"/>
              <a:ea typeface="微軟正黑體" panose="020B0604030504040204" pitchFamily="34" charset="-120"/>
            </a:endParaRPr>
          </a:p>
        </p:txBody>
      </p:sp>
      <p:pic>
        <p:nvPicPr>
          <p:cNvPr id="5" name="圖片 4">
            <a:extLst>
              <a:ext uri="{FF2B5EF4-FFF2-40B4-BE49-F238E27FC236}">
                <a16:creationId xmlns:a16="http://schemas.microsoft.com/office/drawing/2014/main" id="{90FA8DD3-B4D6-4D0B-B59F-C786AAC4E91F}"/>
              </a:ext>
            </a:extLst>
          </p:cNvPr>
          <p:cNvPicPr/>
          <p:nvPr/>
        </p:nvPicPr>
        <p:blipFill>
          <a:blip r:embed="rId3"/>
          <a:stretch>
            <a:fillRect/>
          </a:stretch>
        </p:blipFill>
        <p:spPr>
          <a:xfrm>
            <a:off x="4572000" y="0"/>
            <a:ext cx="3888432" cy="1607320"/>
          </a:xfrm>
          <a:prstGeom prst="rect">
            <a:avLst/>
          </a:prstGeom>
        </p:spPr>
      </p:pic>
    </p:spTree>
    <p:extLst>
      <p:ext uri="{BB962C8B-B14F-4D97-AF65-F5344CB8AC3E}">
        <p14:creationId xmlns:p14="http://schemas.microsoft.com/office/powerpoint/2010/main" val="21460373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481053" y="1079832"/>
            <a:ext cx="8229600" cy="48474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zh-TW" altLang="en-US" sz="1700" b="1" dirty="0">
                <a:solidFill>
                  <a:schemeClr val="tx2">
                    <a:lumMod val="50000"/>
                  </a:schemeClr>
                </a:solidFill>
                <a:latin typeface="+mn-lt"/>
              </a:rPr>
              <a:t>程序</a:t>
            </a:r>
            <a:endParaRPr lang="en-US" sz="1700" b="1" dirty="0">
              <a:solidFill>
                <a:schemeClr val="tx2">
                  <a:lumMod val="50000"/>
                </a:schemeClr>
              </a:solidFill>
              <a:latin typeface="+mn-lt"/>
            </a:endParaRPr>
          </a:p>
        </p:txBody>
      </p:sp>
      <p:sp>
        <p:nvSpPr>
          <p:cNvPr id="14" name="Title 13"/>
          <p:cNvSpPr>
            <a:spLocks noGrp="1"/>
          </p:cNvSpPr>
          <p:nvPr>
            <p:ph type="title"/>
          </p:nvPr>
        </p:nvSpPr>
        <p:spPr>
          <a:xfrm>
            <a:off x="457200" y="455798"/>
            <a:ext cx="8229600" cy="780685"/>
          </a:xfrm>
        </p:spPr>
        <p:txBody>
          <a:bodyPr>
            <a:normAutofit/>
          </a:bodyPr>
          <a:lstStyle/>
          <a:p>
            <a:r>
              <a:rPr lang="en-US" sz="4000" dirty="0">
                <a:solidFill>
                  <a:schemeClr val="accent1">
                    <a:lumMod val="60000"/>
                    <a:lumOff val="40000"/>
                  </a:schemeClr>
                </a:solidFill>
              </a:rPr>
              <a:t>Method</a:t>
            </a:r>
          </a:p>
        </p:txBody>
      </p:sp>
      <p:sp>
        <p:nvSpPr>
          <p:cNvPr id="27" name="TextBox 26"/>
          <p:cNvSpPr txBox="1"/>
          <p:nvPr/>
        </p:nvSpPr>
        <p:spPr>
          <a:xfrm>
            <a:off x="490656" y="1564578"/>
            <a:ext cx="8151012" cy="2807751"/>
          </a:xfrm>
          <a:prstGeom prst="rect">
            <a:avLst/>
          </a:prstGeom>
          <a:noFill/>
        </p:spPr>
        <p:txBody>
          <a:bodyPr wrap="square" rIns="144000" bIns="36000" numCol="1" spcCol="360000" rtlCol="0">
            <a:spAutoFit/>
          </a:bodyPr>
          <a:lstStyle/>
          <a:p>
            <a:pPr marL="457200" indent="-457200" algn="just">
              <a:lnSpc>
                <a:spcPct val="125000"/>
              </a:lnSpc>
              <a:buFont typeface="+mj-lt"/>
              <a:buAutoNum type="arabicPeriod"/>
            </a:pPr>
            <a:r>
              <a:rPr lang="zh-TW" altLang="en-US" sz="2400" dirty="0">
                <a:solidFill>
                  <a:schemeClr val="tx2">
                    <a:lumMod val="75000"/>
                  </a:schemeClr>
                </a:solidFill>
                <a:latin typeface="微軟正黑體" panose="020B0604030504040204" pitchFamily="34" charset="-120"/>
                <a:ea typeface="微軟正黑體" panose="020B0604030504040204" pitchFamily="34" charset="-120"/>
              </a:rPr>
              <a:t>填寫個人資料問卷，包含：年齡、性別與駕駛經驗</a:t>
            </a:r>
            <a:endParaRPr lang="en-US" altLang="zh-TW" sz="2400" dirty="0">
              <a:solidFill>
                <a:schemeClr val="tx2">
                  <a:lumMod val="75000"/>
                </a:schemeClr>
              </a:solidFill>
              <a:latin typeface="微軟正黑體" panose="020B0604030504040204" pitchFamily="34" charset="-120"/>
              <a:ea typeface="微軟正黑體" panose="020B0604030504040204" pitchFamily="34" charset="-120"/>
            </a:endParaRPr>
          </a:p>
          <a:p>
            <a:pPr marL="457200" indent="-457200" algn="just">
              <a:lnSpc>
                <a:spcPct val="125000"/>
              </a:lnSpc>
              <a:buFont typeface="+mj-lt"/>
              <a:buAutoNum type="arabicPeriod"/>
            </a:pPr>
            <a:r>
              <a:rPr lang="zh-TW" altLang="en-US" sz="2400" dirty="0">
                <a:solidFill>
                  <a:schemeClr val="tx2">
                    <a:lumMod val="75000"/>
                  </a:schemeClr>
                </a:solidFill>
                <a:latin typeface="微軟正黑體" panose="020B0604030504040204" pitchFamily="34" charset="-120"/>
                <a:ea typeface="微軟正黑體" panose="020B0604030504040204" pitchFamily="34" charset="-120"/>
              </a:rPr>
              <a:t>通過書面向參與者簡要介紹了實驗和自動化駕駛模擬器</a:t>
            </a:r>
            <a:endParaRPr lang="en-US" altLang="zh-TW" sz="2400" dirty="0">
              <a:solidFill>
                <a:schemeClr val="tx2">
                  <a:lumMod val="75000"/>
                </a:schemeClr>
              </a:solidFill>
              <a:latin typeface="微軟正黑體" panose="020B0604030504040204" pitchFamily="34" charset="-120"/>
              <a:ea typeface="微軟正黑體" panose="020B0604030504040204" pitchFamily="34" charset="-120"/>
            </a:endParaRPr>
          </a:p>
          <a:p>
            <a:pPr marL="457200" indent="-457200" algn="just">
              <a:lnSpc>
                <a:spcPct val="125000"/>
              </a:lnSpc>
              <a:buFont typeface="+mj-lt"/>
              <a:buAutoNum type="arabicPeriod"/>
            </a:pPr>
            <a:r>
              <a:rPr lang="zh-TW" altLang="en-US" sz="2400" dirty="0">
                <a:solidFill>
                  <a:schemeClr val="tx2">
                    <a:lumMod val="75000"/>
                  </a:schemeClr>
                </a:solidFill>
                <a:latin typeface="微軟正黑體" panose="020B0604030504040204" pitchFamily="34" charset="-120"/>
                <a:ea typeface="微軟正黑體" panose="020B0604030504040204" pitchFamily="34" charset="-120"/>
              </a:rPr>
              <a:t>填寫對自動駕駛的態度之問卷</a:t>
            </a:r>
            <a:endParaRPr lang="en-US" altLang="zh-TW" sz="2400" dirty="0">
              <a:solidFill>
                <a:schemeClr val="tx2">
                  <a:lumMod val="75000"/>
                </a:schemeClr>
              </a:solidFill>
              <a:latin typeface="微軟正黑體" panose="020B0604030504040204" pitchFamily="34" charset="-120"/>
              <a:ea typeface="微軟正黑體" panose="020B0604030504040204" pitchFamily="34" charset="-120"/>
            </a:endParaRPr>
          </a:p>
          <a:p>
            <a:pPr marL="457200" indent="-457200" algn="just">
              <a:lnSpc>
                <a:spcPct val="125000"/>
              </a:lnSpc>
              <a:buFont typeface="+mj-lt"/>
              <a:buAutoNum type="arabicPeriod"/>
            </a:pPr>
            <a:r>
              <a:rPr lang="zh-TW" altLang="en-US" sz="2400" dirty="0">
                <a:solidFill>
                  <a:schemeClr val="tx2">
                    <a:lumMod val="75000"/>
                  </a:schemeClr>
                </a:solidFill>
                <a:latin typeface="微軟正黑體" panose="020B0604030504040204" pitchFamily="34" charset="-120"/>
                <a:ea typeface="微軟正黑體" panose="020B0604030504040204" pitchFamily="34" charset="-120"/>
              </a:rPr>
              <a:t>模擬器駕駛練習</a:t>
            </a:r>
            <a:endParaRPr lang="en-US" altLang="zh-TW" sz="2400" dirty="0">
              <a:solidFill>
                <a:schemeClr val="tx2">
                  <a:lumMod val="75000"/>
                </a:schemeClr>
              </a:solidFill>
              <a:latin typeface="微軟正黑體" panose="020B0604030504040204" pitchFamily="34" charset="-120"/>
              <a:ea typeface="微軟正黑體" panose="020B0604030504040204" pitchFamily="34" charset="-120"/>
            </a:endParaRPr>
          </a:p>
          <a:p>
            <a:pPr marL="457200" indent="-457200" algn="just">
              <a:lnSpc>
                <a:spcPct val="125000"/>
              </a:lnSpc>
              <a:buFont typeface="+mj-lt"/>
              <a:buAutoNum type="arabicPeriod"/>
            </a:pPr>
            <a:r>
              <a:rPr lang="zh-TW" altLang="en-US" sz="2400" dirty="0">
                <a:solidFill>
                  <a:schemeClr val="tx2">
                    <a:lumMod val="75000"/>
                  </a:schemeClr>
                </a:solidFill>
                <a:latin typeface="微軟正黑體" panose="020B0604030504040204" pitchFamily="34" charset="-120"/>
                <a:ea typeface="微軟正黑體" panose="020B0604030504040204" pitchFamily="34" charset="-120"/>
              </a:rPr>
              <a:t>正式實驗</a:t>
            </a:r>
            <a:endParaRPr lang="en-US" altLang="zh-TW" sz="2400" dirty="0">
              <a:solidFill>
                <a:schemeClr val="tx2">
                  <a:lumMod val="75000"/>
                </a:schemeClr>
              </a:solidFill>
              <a:latin typeface="微軟正黑體" panose="020B0604030504040204" pitchFamily="34" charset="-120"/>
              <a:ea typeface="微軟正黑體" panose="020B0604030504040204" pitchFamily="34" charset="-120"/>
            </a:endParaRPr>
          </a:p>
          <a:p>
            <a:pPr marL="457200" indent="-457200" algn="just">
              <a:lnSpc>
                <a:spcPct val="125000"/>
              </a:lnSpc>
              <a:buFont typeface="+mj-lt"/>
              <a:buAutoNum type="arabicPeriod"/>
            </a:pPr>
            <a:r>
              <a:rPr lang="zh-TW" altLang="en-US" sz="2400" dirty="0">
                <a:solidFill>
                  <a:schemeClr val="tx2">
                    <a:lumMod val="75000"/>
                  </a:schemeClr>
                </a:solidFill>
                <a:latin typeface="微軟正黑體" panose="020B0604030504040204" pitchFamily="34" charset="-120"/>
                <a:ea typeface="微軟正黑體" panose="020B0604030504040204" pitchFamily="34" charset="-120"/>
              </a:rPr>
              <a:t>對自動駕駛態度的類似問卷</a:t>
            </a:r>
            <a:endParaRPr lang="en-US" altLang="zh-TW" sz="2400" dirty="0">
              <a:solidFill>
                <a:schemeClr val="tx2">
                  <a:lumMod val="75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72910502"/>
      </p:ext>
    </p:extLst>
  </p:cSld>
  <p:clrMapOvr>
    <a:masterClrMapping/>
  </p:clrMapOvr>
</p:sld>
</file>

<file path=ppt/theme/theme1.xml><?xml version="1.0" encoding="utf-8"?>
<a:theme xmlns:a="http://schemas.openxmlformats.org/drawingml/2006/main" name="Office Theme">
  <a:themeElements>
    <a:clrScheme name="Mayas Theme Color">
      <a:dk1>
        <a:srgbClr val="5C5C5C"/>
      </a:dk1>
      <a:lt1>
        <a:sysClr val="window" lastClr="FFFFFF"/>
      </a:lt1>
      <a:dk2>
        <a:srgbClr val="3F3F3F"/>
      </a:dk2>
      <a:lt2>
        <a:srgbClr val="FCFCFC"/>
      </a:lt2>
      <a:accent1>
        <a:srgbClr val="1B6AA3"/>
      </a:accent1>
      <a:accent2>
        <a:srgbClr val="84CBC5"/>
      </a:accent2>
      <a:accent3>
        <a:srgbClr val="F8D35E"/>
      </a:accent3>
      <a:accent4>
        <a:srgbClr val="F47264"/>
      </a:accent4>
      <a:accent5>
        <a:srgbClr val="7CC8EC"/>
      </a:accent5>
      <a:accent6>
        <a:srgbClr val="868AD1"/>
      </a:accent6>
      <a:hlink>
        <a:srgbClr val="0000FF"/>
      </a:hlink>
      <a:folHlink>
        <a:srgbClr val="800080"/>
      </a:folHlink>
    </a:clrScheme>
    <a:fontScheme name="Mayas Fonts">
      <a:majorFont>
        <a:latin typeface="Source Sans Pro Light"/>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10619</TotalTime>
  <Words>2424</Words>
  <Application>Microsoft Office PowerPoint</Application>
  <PresentationFormat>如螢幕大小 (4:3)</PresentationFormat>
  <Paragraphs>136</Paragraphs>
  <Slides>22</Slides>
  <Notes>22</Notes>
  <HiddenSlides>0</HiddenSlides>
  <MMClips>0</MMClips>
  <ScaleCrop>false</ScaleCrop>
  <HeadingPairs>
    <vt:vector size="6" baseType="variant">
      <vt:variant>
        <vt:lpstr>使用字型</vt:lpstr>
      </vt:variant>
      <vt:variant>
        <vt:i4>6</vt:i4>
      </vt:variant>
      <vt:variant>
        <vt:lpstr>佈景主題</vt:lpstr>
      </vt:variant>
      <vt:variant>
        <vt:i4>1</vt:i4>
      </vt:variant>
      <vt:variant>
        <vt:lpstr>投影片標題</vt:lpstr>
      </vt:variant>
      <vt:variant>
        <vt:i4>22</vt:i4>
      </vt:variant>
    </vt:vector>
  </HeadingPairs>
  <TitlesOfParts>
    <vt:vector size="29" baseType="lpstr">
      <vt:lpstr>微軟正黑體</vt:lpstr>
      <vt:lpstr>新細明體</vt:lpstr>
      <vt:lpstr>Arial</vt:lpstr>
      <vt:lpstr>Calibri</vt:lpstr>
      <vt:lpstr>Source Sans Pro Light</vt:lpstr>
      <vt:lpstr>Times New Roman</vt:lpstr>
      <vt:lpstr>Office Theme</vt:lpstr>
      <vt:lpstr>Taking Over Control From Highly Automated Vehicles in Complex Traffic Situations: The Role of Traffic Density</vt:lpstr>
      <vt:lpstr>Introduction</vt:lpstr>
      <vt:lpstr>Introduction</vt:lpstr>
      <vt:lpstr>Method</vt:lpstr>
      <vt:lpstr>Method</vt:lpstr>
      <vt:lpstr>Method</vt:lpstr>
      <vt:lpstr>Method</vt:lpstr>
      <vt:lpstr>Method</vt:lpstr>
      <vt:lpstr>Method</vt:lpstr>
      <vt:lpstr>Method</vt:lpstr>
      <vt:lpstr>Method</vt:lpstr>
      <vt:lpstr>Method</vt:lpstr>
      <vt:lpstr>PowerPoint 簡報</vt:lpstr>
      <vt:lpstr>PowerPoint 簡報</vt:lpstr>
      <vt:lpstr>PowerPoint 簡報</vt:lpstr>
      <vt:lpstr>PowerPoint 簡報</vt:lpstr>
      <vt:lpstr>PowerPoint 簡報</vt:lpstr>
      <vt:lpstr>PowerPoint 簡報</vt:lpstr>
      <vt:lpstr>Discussion</vt:lpstr>
      <vt:lpstr>Discussion</vt:lpstr>
      <vt:lpstr>Discussion</vt:lpstr>
      <vt:lpstr>Discussion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EAMEJIA</dc:creator>
  <cp:lastModifiedBy>林俊佑</cp:lastModifiedBy>
  <cp:revision>369</cp:revision>
  <dcterms:created xsi:type="dcterms:W3CDTF">2014-02-03T20:55:49Z</dcterms:created>
  <dcterms:modified xsi:type="dcterms:W3CDTF">2021-08-26T15:03:58Z</dcterms:modified>
</cp:coreProperties>
</file>